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1"/>
  </p:notesMasterIdLst>
  <p:sldIdLst>
    <p:sldId id="272" r:id="rId2"/>
    <p:sldId id="271" r:id="rId3"/>
    <p:sldId id="286" r:id="rId4"/>
    <p:sldId id="273" r:id="rId5"/>
    <p:sldId id="274" r:id="rId6"/>
    <p:sldId id="275" r:id="rId7"/>
    <p:sldId id="27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7" r:id="rId23"/>
    <p:sldId id="278" r:id="rId24"/>
    <p:sldId id="279" r:id="rId25"/>
    <p:sldId id="280" r:id="rId26"/>
    <p:sldId id="281" r:id="rId27"/>
    <p:sldId id="284" r:id="rId28"/>
    <p:sldId id="282" r:id="rId29"/>
    <p:sldId id="28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sorterViewPr>
    <p:cViewPr>
      <p:scale>
        <a:sx n="166" d="100"/>
        <a:sy n="166" d="100"/>
      </p:scale>
      <p:origin x="0" y="0"/>
    </p:cViewPr>
  </p:sorterViewPr>
  <p:notesViewPr>
    <p:cSldViewPr snapToGrid="0">
      <p:cViewPr>
        <p:scale>
          <a:sx n="200" d="100"/>
          <a:sy n="200" d="100"/>
        </p:scale>
        <p:origin x="-538" y="-4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68CE1-B372-46DF-9E55-A7BC88C0717A}" type="datetimeFigureOut">
              <a:rPr lang="en-US" smtClean="0"/>
              <a:t>9/5/2018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649C9-279B-4CD6-8137-8F2767360994}" type="slidenum">
              <a:rPr lang="en-US" smtClean="0"/>
              <a:t>‹#›</a:t>
            </a:fld>
            <a:endParaRPr lang="en-US"/>
          </a:p>
        </p:txBody>
      </p:sp>
    </p:spTree>
    <p:extLst>
      <p:ext uri="{BB962C8B-B14F-4D97-AF65-F5344CB8AC3E}">
        <p14:creationId xmlns:p14="http://schemas.microsoft.com/office/powerpoint/2010/main" val="51135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solidFill>
                  <a:schemeClr val="accent5">
                    <a:lumMod val="75000"/>
                  </a:schemeClr>
                </a:solidFill>
              </a:rPr>
              <a:t>Purpose and Need is Really Important!</a:t>
            </a:r>
          </a:p>
          <a:p>
            <a:pPr marL="628650" lvl="1" indent="-171450">
              <a:buFont typeface="Arial" panose="020B0604020202020204" pitchFamily="34" charset="0"/>
              <a:buChar char="•"/>
            </a:pPr>
            <a:r>
              <a:rPr lang="en-US" dirty="0" smtClean="0">
                <a:solidFill>
                  <a:schemeClr val="accent5">
                    <a:lumMod val="75000"/>
                  </a:schemeClr>
                </a:solidFill>
              </a:rPr>
              <a:t>Sell upcoming P&amp;N Training</a:t>
            </a:r>
          </a:p>
          <a:p>
            <a:pPr marL="628650" lvl="1" indent="-171450">
              <a:buFont typeface="Arial" panose="020B0604020202020204" pitchFamily="34" charset="0"/>
              <a:buChar char="•"/>
            </a:pPr>
            <a:r>
              <a:rPr lang="en-US" dirty="0" smtClean="0">
                <a:solidFill>
                  <a:schemeClr val="accent5">
                    <a:lumMod val="75000"/>
                  </a:schemeClr>
                </a:solidFill>
              </a:rPr>
              <a:t>Mention AASHTO Practitioners Guide 07 – Defining P&amp;N and Range of Alternatives</a:t>
            </a:r>
          </a:p>
          <a:p>
            <a:pPr marL="171450" indent="-171450">
              <a:buFont typeface="Arial" panose="020B0604020202020204" pitchFamily="34" charset="0"/>
              <a:buChar char="•"/>
            </a:pPr>
            <a:r>
              <a:rPr lang="en-US" dirty="0" smtClean="0"/>
              <a:t>A few issues were identified as a result of the audit, several of which were directly related to adequate justification and documentation of the project.</a:t>
            </a:r>
          </a:p>
          <a:p>
            <a:pPr marL="171450" indent="-171450">
              <a:buFont typeface="Arial" panose="020B0604020202020204" pitchFamily="34" charset="0"/>
              <a:buChar char="•"/>
            </a:pPr>
            <a:r>
              <a:rPr lang="en-US" dirty="0" smtClean="0"/>
              <a:t>It is common practice to append the Design Executive Summary to the CE1 documents because it contains information that is important to the understanding of the project, as well as, the reasoning for decisions made for the project.</a:t>
            </a:r>
          </a:p>
          <a:p>
            <a:pPr marL="171450" indent="-171450">
              <a:buFont typeface="Arial" panose="020B0604020202020204" pitchFamily="34" charset="0"/>
              <a:buChar char="•"/>
            </a:pPr>
            <a:r>
              <a:rPr lang="en-US" dirty="0" smtClean="0"/>
              <a:t>One item identified in the FHWA audit was that more of the information from the DES should be pulled into the body of the CE1 checklist, rather than to only provide a reference.  </a:t>
            </a:r>
          </a:p>
          <a:p>
            <a:pPr marL="171450" indent="-171450">
              <a:buFont typeface="Arial" panose="020B0604020202020204" pitchFamily="34" charset="0"/>
              <a:buChar char="•"/>
            </a:pPr>
            <a:r>
              <a:rPr lang="en-US" dirty="0" smtClean="0"/>
              <a:t>The CE1 should serve as a tool that documents and explains the project decisions and to justify why a particular alternative has been chosen.  </a:t>
            </a:r>
          </a:p>
          <a:p>
            <a:pPr marL="171450" indent="-171450">
              <a:buFont typeface="Arial" panose="020B0604020202020204" pitchFamily="34" charset="0"/>
              <a:buChar char="•"/>
            </a:pPr>
            <a:r>
              <a:rPr lang="en-US" dirty="0" smtClean="0"/>
              <a:t>A reader of the CE1 shouldn’t have to go digging in the Appendices to find the information needed to understand the project.</a:t>
            </a:r>
          </a:p>
          <a:p>
            <a:pPr marL="171450" indent="-171450">
              <a:buFont typeface="Arial" panose="020B0604020202020204" pitchFamily="34" charset="0"/>
              <a:buChar char="•"/>
            </a:pPr>
            <a:r>
              <a:rPr lang="en-US" dirty="0" smtClean="0"/>
              <a:t>It was found that in some cases, pertinent project decisions weren’t documented well within the DES and since much of the information contained within the CE1 is taken from the DES, then there was an issue of having a consistent, well-documented, project record.</a:t>
            </a:r>
          </a:p>
          <a:p>
            <a:endParaRPr lang="en-US" dirty="0"/>
          </a:p>
          <a:p>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a:t>
            </a:fld>
            <a:endParaRPr lang="en-US"/>
          </a:p>
        </p:txBody>
      </p:sp>
    </p:spTree>
    <p:extLst>
      <p:ext uri="{BB962C8B-B14F-4D97-AF65-F5344CB8AC3E}">
        <p14:creationId xmlns:p14="http://schemas.microsoft.com/office/powerpoint/2010/main" val="340767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Tiered approval process is based on environmental document type, classification of roadway, ADT, design exceptions, and cost estimate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An </a:t>
            </a:r>
            <a:r>
              <a:rPr lang="en-US" dirty="0"/>
              <a:t>approved DES is a record of project decision “buy-in” from KYTC management.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DES and the CE1 should work in concert to demonstrate the P&amp;N of the project, alternatives developed to satisfy that P&amp;N, the reasoning/rationale for the preferred alternative,  and ultimately, the selected alternative.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Both documents should be consistent with one another and should serve as documentation of the project record.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Therefore, involve the DEC in the DES development and/or review to ensure consistency and adequate documentation for the CE1/project record.</a:t>
            </a:r>
          </a:p>
          <a:p>
            <a:pPr marL="171450" indent="-171450">
              <a:buFont typeface="Arial" panose="020B0604020202020204" pitchFamily="34" charset="0"/>
              <a:buChar char="•"/>
            </a:pPr>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10</a:t>
            </a:fld>
            <a:endParaRPr lang="en-US"/>
          </a:p>
        </p:txBody>
      </p:sp>
    </p:spTree>
    <p:extLst>
      <p:ext uri="{BB962C8B-B14F-4D97-AF65-F5344CB8AC3E}">
        <p14:creationId xmlns:p14="http://schemas.microsoft.com/office/powerpoint/2010/main" val="3602969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project was generally well documented – with good public involvement exhibits and project team meeting minutes</a:t>
            </a:r>
          </a:p>
          <a:p>
            <a:endParaRPr lang="en-US" dirty="0"/>
          </a:p>
          <a:p>
            <a:r>
              <a:rPr lang="en-US" dirty="0" smtClean="0"/>
              <a:t>But, there were gaps in the record, particularly in how the alternatives were analyzed and selected. </a:t>
            </a:r>
          </a:p>
          <a:p>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11</a:t>
            </a:fld>
            <a:endParaRPr lang="en-US"/>
          </a:p>
        </p:txBody>
      </p:sp>
    </p:spTree>
    <p:extLst>
      <p:ext uri="{BB962C8B-B14F-4D97-AF65-F5344CB8AC3E}">
        <p14:creationId xmlns:p14="http://schemas.microsoft.com/office/powerpoint/2010/main" val="213443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DES did a good job of describing alternatives, but not much discussion on why certain alternatives were eliminated.</a:t>
            </a:r>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12</a:t>
            </a:fld>
            <a:endParaRPr lang="en-US"/>
          </a:p>
        </p:txBody>
      </p:sp>
    </p:spTree>
    <p:extLst>
      <p:ext uri="{BB962C8B-B14F-4D97-AF65-F5344CB8AC3E}">
        <p14:creationId xmlns:p14="http://schemas.microsoft.com/office/powerpoint/2010/main" val="407862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Great job tying back to purpose and need by mentioning specific needs that will not be met</a:t>
            </a:r>
          </a:p>
          <a:p>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13</a:t>
            </a:fld>
            <a:endParaRPr lang="en-US"/>
          </a:p>
        </p:txBody>
      </p:sp>
    </p:spTree>
    <p:extLst>
      <p:ext uri="{BB962C8B-B14F-4D97-AF65-F5344CB8AC3E}">
        <p14:creationId xmlns:p14="http://schemas.microsoft.com/office/powerpoint/2010/main" val="145316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Trust me – we’re providing a quality product!</a:t>
            </a:r>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14</a:t>
            </a:fld>
            <a:endParaRPr lang="en-US"/>
          </a:p>
        </p:txBody>
      </p:sp>
    </p:spTree>
    <p:extLst>
      <p:ext uri="{BB962C8B-B14F-4D97-AF65-F5344CB8AC3E}">
        <p14:creationId xmlns:p14="http://schemas.microsoft.com/office/powerpoint/2010/main" val="2741874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reasons stated in the DES did not provide adequate justification for the decision in NEPA</a:t>
            </a:r>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15</a:t>
            </a:fld>
            <a:endParaRPr lang="en-US"/>
          </a:p>
        </p:txBody>
      </p:sp>
    </p:spTree>
    <p:extLst>
      <p:ext uri="{BB962C8B-B14F-4D97-AF65-F5344CB8AC3E}">
        <p14:creationId xmlns:p14="http://schemas.microsoft.com/office/powerpoint/2010/main" val="2620368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data was there, it just hadn’t been explained in the DES, or in any other project documentation.</a:t>
            </a:r>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16</a:t>
            </a:fld>
            <a:endParaRPr lang="en-US"/>
          </a:p>
        </p:txBody>
      </p:sp>
    </p:spTree>
    <p:extLst>
      <p:ext uri="{BB962C8B-B14F-4D97-AF65-F5344CB8AC3E}">
        <p14:creationId xmlns:p14="http://schemas.microsoft.com/office/powerpoint/2010/main" val="385832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 found travel time data in a PL&amp;G slide deck, but there was no data to compare it to. Without existing and no-build travel time data, it isn’t clear whether these alternatives meet the P&amp;N</a:t>
            </a:r>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17</a:t>
            </a:fld>
            <a:endParaRPr lang="en-US"/>
          </a:p>
        </p:txBody>
      </p:sp>
    </p:spTree>
    <p:extLst>
      <p:ext uri="{BB962C8B-B14F-4D97-AF65-F5344CB8AC3E}">
        <p14:creationId xmlns:p14="http://schemas.microsoft.com/office/powerpoint/2010/main" val="4033850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 had to ask the prime consultant go back to the traffic sub-consultant and dig into their old files to recreate this data. This took a couple of weeks, but luckily, the data was still available.</a:t>
            </a:r>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18</a:t>
            </a:fld>
            <a:endParaRPr lang="en-US"/>
          </a:p>
        </p:txBody>
      </p:sp>
    </p:spTree>
    <p:extLst>
      <p:ext uri="{BB962C8B-B14F-4D97-AF65-F5344CB8AC3E}">
        <p14:creationId xmlns:p14="http://schemas.microsoft.com/office/powerpoint/2010/main" val="3323122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Finally, we put all the data together to show the improved travel times for the selected alternative.</a:t>
            </a:r>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19</a:t>
            </a:fld>
            <a:endParaRPr lang="en-US"/>
          </a:p>
        </p:txBody>
      </p:sp>
    </p:spTree>
    <p:extLst>
      <p:ext uri="{BB962C8B-B14F-4D97-AF65-F5344CB8AC3E}">
        <p14:creationId xmlns:p14="http://schemas.microsoft.com/office/powerpoint/2010/main" val="246373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2017, in accordance with the KYTC/FHWA CE Agreement, FHWA conducted an audit of CE determinations made by KYTC to evaluate adherence to the Agreement in its processing of CE documents.  </a:t>
            </a:r>
          </a:p>
          <a:p>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2</a:t>
            </a:fld>
            <a:endParaRPr lang="en-US"/>
          </a:p>
        </p:txBody>
      </p:sp>
    </p:spTree>
    <p:extLst>
      <p:ext uri="{BB962C8B-B14F-4D97-AF65-F5344CB8AC3E}">
        <p14:creationId xmlns:p14="http://schemas.microsoft.com/office/powerpoint/2010/main" val="22198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Now we could truthfully state that this alternative best met the P&amp;N</a:t>
            </a:r>
            <a:endParaRPr lang="en-US" dirty="0"/>
          </a:p>
        </p:txBody>
      </p:sp>
      <p:sp>
        <p:nvSpPr>
          <p:cNvPr id="4" name="Slide Number Placeholder 3"/>
          <p:cNvSpPr>
            <a:spLocks noGrp="1"/>
          </p:cNvSpPr>
          <p:nvPr>
            <p:ph type="sldNum" sz="quarter" idx="10"/>
          </p:nvPr>
        </p:nvSpPr>
        <p:spPr/>
        <p:txBody>
          <a:bodyPr/>
          <a:lstStyle/>
          <a:p>
            <a:fld id="{5C2649C9-279B-4CD6-8137-8F2767360994}" type="slidenum">
              <a:rPr lang="en-US" smtClean="0"/>
              <a:t>20</a:t>
            </a:fld>
            <a:endParaRPr lang="en-US"/>
          </a:p>
        </p:txBody>
      </p:sp>
    </p:spTree>
    <p:extLst>
      <p:ext uri="{BB962C8B-B14F-4D97-AF65-F5344CB8AC3E}">
        <p14:creationId xmlns:p14="http://schemas.microsoft.com/office/powerpoint/2010/main" val="1983430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With the decision documented and explained, the CE could be signed.</a:t>
            </a:r>
            <a:endParaRPr lang="en-US" dirty="0"/>
          </a:p>
        </p:txBody>
      </p:sp>
      <p:sp>
        <p:nvSpPr>
          <p:cNvPr id="4" name="Slide Number Placeholder 3"/>
          <p:cNvSpPr>
            <a:spLocks noGrp="1"/>
          </p:cNvSpPr>
          <p:nvPr>
            <p:ph type="sldNum" sz="quarter" idx="10"/>
          </p:nvPr>
        </p:nvSpPr>
        <p:spPr/>
        <p:txBody>
          <a:bodyPr/>
          <a:lstStyle/>
          <a:p>
            <a:fld id="{5C2649C9-279B-4CD6-8137-8F2767360994}" type="slidenum">
              <a:rPr lang="en-US" smtClean="0"/>
              <a:t>21</a:t>
            </a:fld>
            <a:endParaRPr lang="en-US"/>
          </a:p>
        </p:txBody>
      </p:sp>
    </p:spTree>
    <p:extLst>
      <p:ext uri="{BB962C8B-B14F-4D97-AF65-F5344CB8AC3E}">
        <p14:creationId xmlns:p14="http://schemas.microsoft.com/office/powerpoint/2010/main" val="517531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Address numerous substandard horizontal and vertical curves (54), limited sight distance (195 access points along the project), limited shoulders (1’-3’, where they exist), and high accident rates (25% of the length of the project had a CRF&gt;1.00) along a 10.2 mile portion of KY 7.</a:t>
            </a:r>
          </a:p>
          <a:p>
            <a:endParaRPr lang="en-US" dirty="0"/>
          </a:p>
        </p:txBody>
      </p:sp>
      <p:sp>
        <p:nvSpPr>
          <p:cNvPr id="4" name="Slide Number Placeholder 3"/>
          <p:cNvSpPr>
            <a:spLocks noGrp="1"/>
          </p:cNvSpPr>
          <p:nvPr>
            <p:ph type="sldNum" sz="quarter" idx="10"/>
          </p:nvPr>
        </p:nvSpPr>
        <p:spPr/>
        <p:txBody>
          <a:bodyPr/>
          <a:lstStyle/>
          <a:p>
            <a:fld id="{5C2649C9-279B-4CD6-8137-8F2767360994}" type="slidenum">
              <a:rPr lang="en-US" smtClean="0"/>
              <a:t>22</a:t>
            </a:fld>
            <a:endParaRPr lang="en-US"/>
          </a:p>
        </p:txBody>
      </p:sp>
    </p:spTree>
    <p:extLst>
      <p:ext uri="{BB962C8B-B14F-4D97-AF65-F5344CB8AC3E}">
        <p14:creationId xmlns:p14="http://schemas.microsoft.com/office/powerpoint/2010/main" val="49322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2649C9-279B-4CD6-8137-8F2767360994}" type="slidenum">
              <a:rPr lang="en-US" smtClean="0"/>
              <a:t>23</a:t>
            </a:fld>
            <a:endParaRPr lang="en-US"/>
          </a:p>
        </p:txBody>
      </p:sp>
    </p:spTree>
    <p:extLst>
      <p:ext uri="{BB962C8B-B14F-4D97-AF65-F5344CB8AC3E}">
        <p14:creationId xmlns:p14="http://schemas.microsoft.com/office/powerpoint/2010/main" val="4182132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Alternative descriptions include design logic, including curve radii, travel speeds, accident root cause analyses and solutions.  It also includes technical language “spline grade”, and a lot of directional words to describe 10.2 miles of road, such as: runs parallel,  shifts north, crosses, remains south.  Positive is it discusses why the alterative was not chosen (channel changes not required by the other 2, and 1.0 million cubic yards of excavation compared to the other 2 alternatives.</a:t>
            </a:r>
          </a:p>
        </p:txBody>
      </p:sp>
      <p:sp>
        <p:nvSpPr>
          <p:cNvPr id="4" name="Slide Number Placeholder 3"/>
          <p:cNvSpPr>
            <a:spLocks noGrp="1"/>
          </p:cNvSpPr>
          <p:nvPr>
            <p:ph type="sldNum" sz="quarter" idx="10"/>
          </p:nvPr>
        </p:nvSpPr>
        <p:spPr/>
        <p:txBody>
          <a:bodyPr/>
          <a:lstStyle/>
          <a:p>
            <a:fld id="{178FA44E-16DE-4FFC-A3CB-32C7AC71AD73}" type="slidenum">
              <a:rPr lang="en-US" smtClean="0"/>
              <a:t>24</a:t>
            </a:fld>
            <a:endParaRPr lang="en-US"/>
          </a:p>
        </p:txBody>
      </p:sp>
    </p:spTree>
    <p:extLst>
      <p:ext uri="{BB962C8B-B14F-4D97-AF65-F5344CB8AC3E}">
        <p14:creationId xmlns:p14="http://schemas.microsoft.com/office/powerpoint/2010/main" val="916120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They say a picture is worth a thousand words, in this case it was only worth 971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25</a:t>
            </a:fld>
            <a:endParaRPr lang="en-US"/>
          </a:p>
        </p:txBody>
      </p:sp>
    </p:spTree>
    <p:extLst>
      <p:ext uri="{BB962C8B-B14F-4D97-AF65-F5344CB8AC3E}">
        <p14:creationId xmlns:p14="http://schemas.microsoft.com/office/powerpoint/2010/main" val="21039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earlier discussion “</a:t>
            </a:r>
            <a:r>
              <a:rPr lang="en-US" i="1" dirty="0">
                <a:solidFill>
                  <a:srgbClr val="00B0F0"/>
                </a:solidFill>
              </a:rPr>
              <a:t>Include rough estimates for USACE ILF, USFWS IBCF, &amp; mitigation costs”</a:t>
            </a:r>
          </a:p>
        </p:txBody>
      </p:sp>
      <p:sp>
        <p:nvSpPr>
          <p:cNvPr id="4" name="Slide Number Placeholder 3"/>
          <p:cNvSpPr>
            <a:spLocks noGrp="1"/>
          </p:cNvSpPr>
          <p:nvPr>
            <p:ph type="sldNum" sz="quarter" idx="10"/>
          </p:nvPr>
        </p:nvSpPr>
        <p:spPr/>
        <p:txBody>
          <a:bodyPr/>
          <a:lstStyle/>
          <a:p>
            <a:fld id="{178FA44E-16DE-4FFC-A3CB-32C7AC71AD73}" type="slidenum">
              <a:rPr lang="en-US" smtClean="0"/>
              <a:t>26</a:t>
            </a:fld>
            <a:endParaRPr lang="en-US"/>
          </a:p>
        </p:txBody>
      </p:sp>
    </p:spTree>
    <p:extLst>
      <p:ext uri="{BB962C8B-B14F-4D97-AF65-F5344CB8AC3E}">
        <p14:creationId xmlns:p14="http://schemas.microsoft.com/office/powerpoint/2010/main" val="2665644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second tweak with revised alignments was located near mile point 10.7 in Morgan County. All three alignments followed the same route at this location. They were originally located approximately 130 feet north of the existing centerline to minimize impacts to the Smith’s Grocery building. This building was identified as potentially eligible for inclusion in the National Register for Historic Places during early alignment development. After further review, this structure has been deemed not eligible. The proposed alignments were shifted to the north edge of the existing roadway at this location. This revision reduced roadway excavation by approximately 330,000 cubic yards, and avoids two relocations and potential impacts to a cemetery.</a:t>
            </a:r>
          </a:p>
          <a:p>
            <a:r>
              <a:rPr lang="en-US" dirty="0" smtClean="0"/>
              <a:t>A </a:t>
            </a:r>
            <a:r>
              <a:rPr lang="en-US" dirty="0"/>
              <a:t>review of the DES by the NEPA team will highlight design decisions that were made that are avoidance or minimization measures that the KYTC should “get credit for” and be documented in the P&amp;N.  There is a link to the design decision making process that absolutely should be captured in the NEPA document.  Designers took environmental information to make the design better and environmental needs to capture that in the NEPA document.  More than we shifted off…</a:t>
            </a:r>
          </a:p>
          <a:p>
            <a:endParaRPr lang="en-US" dirty="0"/>
          </a:p>
          <a:p>
            <a:r>
              <a:rPr lang="en-US" dirty="0"/>
              <a:t>The main take-away is that the design team and the NEPA team should coordinate and work together on the DES to accurately account for design decisions and alternative impact and selection analyses.  The PL&amp;G is when this stuff comes together naturally in the process for design and environmental and working together increases of getting a signed DES.</a:t>
            </a:r>
          </a:p>
          <a:p>
            <a:endParaRPr lang="en-US" dirty="0"/>
          </a:p>
          <a:p>
            <a:r>
              <a:rPr lang="en-US" dirty="0"/>
              <a:t>We are working to improve the information and documentation of the design decision making process to improve readability and to include the necessary information.</a:t>
            </a:r>
          </a:p>
        </p:txBody>
      </p:sp>
      <p:sp>
        <p:nvSpPr>
          <p:cNvPr id="4" name="Slide Number Placeholder 3"/>
          <p:cNvSpPr>
            <a:spLocks noGrp="1"/>
          </p:cNvSpPr>
          <p:nvPr>
            <p:ph type="sldNum" sz="quarter" idx="10"/>
          </p:nvPr>
        </p:nvSpPr>
        <p:spPr/>
        <p:txBody>
          <a:bodyPr/>
          <a:lstStyle/>
          <a:p>
            <a:fld id="{178FA44E-16DE-4FFC-A3CB-32C7AC71AD73}" type="slidenum">
              <a:rPr lang="en-US" smtClean="0"/>
              <a:t>27</a:t>
            </a:fld>
            <a:endParaRPr lang="en-US"/>
          </a:p>
        </p:txBody>
      </p:sp>
    </p:spTree>
    <p:extLst>
      <p:ext uri="{BB962C8B-B14F-4D97-AF65-F5344CB8AC3E}">
        <p14:creationId xmlns:p14="http://schemas.microsoft.com/office/powerpoint/2010/main" val="1429537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second tweak with revised alignments was located near mile point 10.7 in Morgan County. All three alignments followed the same route at this location. They were originally located approximately 130 feet north of the existing centerline to minimize impacts to the Smith’s Grocery building. This building was identified as potentially eligible for inclusion in the National Register for Historic Places during early alignment development. After further review, this structure has been deemed not eligible. The proposed alignments were shifted to the north edge of the existing roadway at this location. This revision reduced roadway excavation by approximately 330,000 cubic yards, and avoids two relocations and potential impacts to a cemetery.</a:t>
            </a:r>
          </a:p>
          <a:p>
            <a:r>
              <a:rPr lang="en-US" dirty="0" smtClean="0"/>
              <a:t>A </a:t>
            </a:r>
            <a:r>
              <a:rPr lang="en-US" dirty="0"/>
              <a:t>review of the DES by the NEPA team will highlight design decisions that were made that are avoidance or minimization measures that the KYTC should “get credit for” and be documented in the P&amp;N.  There is a link to the design decision making process that absolutely should be captured in the NEPA document.  Designers took environmental information to make the design better and environmental needs to capture that in the NEPA document.  More than we shifted off…</a:t>
            </a:r>
          </a:p>
          <a:p>
            <a:endParaRPr lang="en-US" dirty="0"/>
          </a:p>
          <a:p>
            <a:r>
              <a:rPr lang="en-US" dirty="0"/>
              <a:t>The main take-away is that the design team and the NEPA team should coordinate and work together on the DES to accurately account for design decisions and alternative impact and selection analyses.  The PL&amp;G is when this stuff comes together naturally in the process for design and environmental and working together increases of getting a signed DES.</a:t>
            </a:r>
          </a:p>
          <a:p>
            <a:endParaRPr lang="en-US" dirty="0"/>
          </a:p>
          <a:p>
            <a:r>
              <a:rPr lang="en-US" dirty="0"/>
              <a:t>We are working to improve the information and documentation of the design decision making process to improve readability and to include the necessary information.</a:t>
            </a:r>
          </a:p>
        </p:txBody>
      </p:sp>
      <p:sp>
        <p:nvSpPr>
          <p:cNvPr id="4" name="Slide Number Placeholder 3"/>
          <p:cNvSpPr>
            <a:spLocks noGrp="1"/>
          </p:cNvSpPr>
          <p:nvPr>
            <p:ph type="sldNum" sz="quarter" idx="10"/>
          </p:nvPr>
        </p:nvSpPr>
        <p:spPr/>
        <p:txBody>
          <a:bodyPr/>
          <a:lstStyle/>
          <a:p>
            <a:fld id="{178FA44E-16DE-4FFC-A3CB-32C7AC71AD73}" type="slidenum">
              <a:rPr lang="en-US" smtClean="0"/>
              <a:t>28</a:t>
            </a:fld>
            <a:endParaRPr lang="en-US"/>
          </a:p>
        </p:txBody>
      </p:sp>
    </p:spTree>
    <p:extLst>
      <p:ext uri="{BB962C8B-B14F-4D97-AF65-F5344CB8AC3E}">
        <p14:creationId xmlns:p14="http://schemas.microsoft.com/office/powerpoint/2010/main" val="3633234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2649C9-279B-4CD6-8137-8F2767360994}" type="slidenum">
              <a:rPr lang="en-US" smtClean="0"/>
              <a:t>29</a:t>
            </a:fld>
            <a:endParaRPr lang="en-US"/>
          </a:p>
        </p:txBody>
      </p:sp>
    </p:spTree>
    <p:extLst>
      <p:ext uri="{BB962C8B-B14F-4D97-AF65-F5344CB8AC3E}">
        <p14:creationId xmlns:p14="http://schemas.microsoft.com/office/powerpoint/2010/main" val="299705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solidFill>
                  <a:schemeClr val="accent5">
                    <a:lumMod val="75000"/>
                  </a:schemeClr>
                </a:solidFill>
              </a:rPr>
              <a:t>Purpose and Need is Really Important!</a:t>
            </a:r>
          </a:p>
          <a:p>
            <a:pPr marL="628650" lvl="1" indent="-171450">
              <a:buFont typeface="Arial" panose="020B0604020202020204" pitchFamily="34" charset="0"/>
              <a:buChar char="•"/>
            </a:pPr>
            <a:r>
              <a:rPr lang="en-US" dirty="0" smtClean="0">
                <a:solidFill>
                  <a:schemeClr val="accent5">
                    <a:lumMod val="75000"/>
                  </a:schemeClr>
                </a:solidFill>
              </a:rPr>
              <a:t>Sell upcoming P&amp;N Training</a:t>
            </a:r>
          </a:p>
          <a:p>
            <a:pPr marL="628650" lvl="1" indent="-171450">
              <a:buFont typeface="Arial" panose="020B0604020202020204" pitchFamily="34" charset="0"/>
              <a:buChar char="•"/>
            </a:pPr>
            <a:r>
              <a:rPr lang="en-US" dirty="0" smtClean="0">
                <a:solidFill>
                  <a:schemeClr val="accent5">
                    <a:lumMod val="75000"/>
                  </a:schemeClr>
                </a:solidFill>
              </a:rPr>
              <a:t>Mention AASHTO Practitioners Guide 07 – Defining P&amp;N and Range of Alternatives</a:t>
            </a:r>
          </a:p>
          <a:p>
            <a:pPr marL="171450" indent="-171450">
              <a:buFont typeface="Arial" panose="020B0604020202020204" pitchFamily="34" charset="0"/>
              <a:buChar char="•"/>
            </a:pPr>
            <a:r>
              <a:rPr lang="en-US" dirty="0" smtClean="0"/>
              <a:t>A few issues were identified as a result of the audit, several of which were directly related to adequate justification and documentation of the project.</a:t>
            </a:r>
          </a:p>
          <a:p>
            <a:pPr marL="171450" indent="-171450">
              <a:buFont typeface="Arial" panose="020B0604020202020204" pitchFamily="34" charset="0"/>
              <a:buChar char="•"/>
            </a:pPr>
            <a:r>
              <a:rPr lang="en-US" dirty="0" smtClean="0"/>
              <a:t>It is common practice to append the Design Executive Summary to the CE1 documents because it contains information that is important to the understanding of the project, as well as, the reasoning for decisions made for the project.</a:t>
            </a:r>
          </a:p>
          <a:p>
            <a:pPr marL="171450" indent="-171450">
              <a:buFont typeface="Arial" panose="020B0604020202020204" pitchFamily="34" charset="0"/>
              <a:buChar char="•"/>
            </a:pPr>
            <a:r>
              <a:rPr lang="en-US" dirty="0" smtClean="0"/>
              <a:t>One item identified in the FHWA audit was that more of the information from the DES should be pulled into the body of the CE1 checklist, rather than to only provide a reference.  </a:t>
            </a:r>
          </a:p>
          <a:p>
            <a:pPr marL="171450" indent="-171450">
              <a:buFont typeface="Arial" panose="020B0604020202020204" pitchFamily="34" charset="0"/>
              <a:buChar char="•"/>
            </a:pPr>
            <a:r>
              <a:rPr lang="en-US" dirty="0" smtClean="0"/>
              <a:t>The CE1 should serve as a tool that documents and explains the project decisions and to justify why a particular alternative has been chosen.  </a:t>
            </a:r>
          </a:p>
          <a:p>
            <a:pPr marL="171450" indent="-171450">
              <a:buFont typeface="Arial" panose="020B0604020202020204" pitchFamily="34" charset="0"/>
              <a:buChar char="•"/>
            </a:pPr>
            <a:r>
              <a:rPr lang="en-US" dirty="0" smtClean="0"/>
              <a:t>A reader of the CE1 shouldn’t have to go digging in the Appendices to find the information needed to understand the project.</a:t>
            </a:r>
          </a:p>
          <a:p>
            <a:pPr marL="171450" indent="-171450">
              <a:buFont typeface="Arial" panose="020B0604020202020204" pitchFamily="34" charset="0"/>
              <a:buChar char="•"/>
            </a:pPr>
            <a:r>
              <a:rPr lang="en-US" dirty="0" smtClean="0"/>
              <a:t>It was found that in some cases, pertinent project decisions weren’t documented well within the DES and since much of the information contained within the CE1 is taken from the DES, then there was an issue of having a consistent, well-documented, project record.</a:t>
            </a:r>
          </a:p>
          <a:p>
            <a:endParaRPr lang="en-US" dirty="0"/>
          </a:p>
          <a:p>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3</a:t>
            </a:fld>
            <a:endParaRPr lang="en-US"/>
          </a:p>
        </p:txBody>
      </p:sp>
    </p:spTree>
    <p:extLst>
      <p:ext uri="{BB962C8B-B14F-4D97-AF65-F5344CB8AC3E}">
        <p14:creationId xmlns:p14="http://schemas.microsoft.com/office/powerpoint/2010/main" val="22701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One of the main areas where improvement was recommended for the CE1 was the alternatives analysis.  More often than not, when preparing a CE1, the document preparer either references the alternatives analysis from the DES or directly lifts a portion of it to put into the CE checklist.</a:t>
            </a:r>
          </a:p>
          <a:p>
            <a:pPr marL="171450" indent="-171450">
              <a:buFont typeface="Arial" panose="020B0604020202020204" pitchFamily="34" charset="0"/>
              <a:buChar char="•"/>
            </a:pPr>
            <a:r>
              <a:rPr lang="en-US" dirty="0" smtClean="0"/>
              <a:t>If something is identified as a constraint to design, then discuss how each alternative impacts/avoids that constraint.  For example, a historic property.  Did one alternative avoid the property, but wasn’t favorable because of excessive excavation requirements?  Did another alternative adversely impact the historic property but avoided extensive excavation?  Did another alternate minimally impact the historic property, lessen excavation and still accomplish the P&amp;N?  </a:t>
            </a:r>
          </a:p>
          <a:p>
            <a:pPr marL="171450" indent="-171450">
              <a:buFont typeface="Arial" panose="020B0604020202020204" pitchFamily="34" charset="0"/>
              <a:buChar char="•"/>
            </a:pPr>
            <a:r>
              <a:rPr lang="en-US" dirty="0" smtClean="0"/>
              <a:t>If a constraint is mentioned as being a factor in one alternative decision, address how it factored into the other design alternatives.  It’s important to be able to compare the alternatives and the reasons and rationale that one alternative is determined preferable by the project team.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4</a:t>
            </a:fld>
            <a:endParaRPr lang="en-US"/>
          </a:p>
        </p:txBody>
      </p:sp>
    </p:spTree>
    <p:extLst>
      <p:ext uri="{BB962C8B-B14F-4D97-AF65-F5344CB8AC3E}">
        <p14:creationId xmlns:p14="http://schemas.microsoft.com/office/powerpoint/2010/main" val="413372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let’s back up and take a look at how the DES is defined in the most current Highway Design Manual.</a:t>
            </a:r>
          </a:p>
          <a:p>
            <a:pPr marL="171450" indent="-171450">
              <a:buFont typeface="Arial" panose="020B0604020202020204" pitchFamily="34" charset="0"/>
              <a:buChar char="•"/>
            </a:pPr>
            <a:r>
              <a:rPr lang="en-US" dirty="0" smtClean="0"/>
              <a:t>Note that items highlighted in red are directly related to and very useful for the CE document</a:t>
            </a:r>
            <a:r>
              <a:rPr lang="en-US" dirty="0"/>
              <a:t>. </a:t>
            </a:r>
            <a:endParaRPr lang="en-US" dirty="0" smtClean="0"/>
          </a:p>
          <a:p>
            <a:pPr marL="171450" indent="-171450">
              <a:buFont typeface="Arial" panose="020B0604020202020204" pitchFamily="34" charset="0"/>
              <a:buChar char="•"/>
            </a:pPr>
            <a:r>
              <a:rPr lang="en-US" dirty="0" smtClean="0">
                <a:solidFill>
                  <a:schemeClr val="accent5">
                    <a:lumMod val="75000"/>
                  </a:schemeClr>
                </a:solidFill>
              </a:rPr>
              <a:t>“</a:t>
            </a:r>
            <a:r>
              <a:rPr lang="en-US" dirty="0">
                <a:solidFill>
                  <a:schemeClr val="accent5">
                    <a:lumMod val="75000"/>
                  </a:schemeClr>
                </a:solidFill>
              </a:rPr>
              <a:t>All Pertinent Information  used in the decision process” HD 203.6</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5</a:t>
            </a:fld>
            <a:endParaRPr lang="en-US"/>
          </a:p>
        </p:txBody>
      </p:sp>
    </p:spTree>
    <p:extLst>
      <p:ext uri="{BB962C8B-B14F-4D97-AF65-F5344CB8AC3E}">
        <p14:creationId xmlns:p14="http://schemas.microsoft.com/office/powerpoint/2010/main" val="76966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8FA44E-16DE-4FFC-A3CB-32C7AC71AD73}" type="slidenum">
              <a:rPr lang="en-US" smtClean="0"/>
              <a:t>6</a:t>
            </a:fld>
            <a:endParaRPr lang="en-US"/>
          </a:p>
        </p:txBody>
      </p:sp>
    </p:spTree>
    <p:extLst>
      <p:ext uri="{BB962C8B-B14F-4D97-AF65-F5344CB8AC3E}">
        <p14:creationId xmlns:p14="http://schemas.microsoft.com/office/powerpoint/2010/main" val="195353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Note the section on Page 2 where attachments are outlined.</a:t>
            </a:r>
          </a:p>
          <a:p>
            <a:pPr marL="171450" indent="-171450">
              <a:buFont typeface="Arial" panose="020B0604020202020204" pitchFamily="34" charset="0"/>
              <a:buChar char="•"/>
            </a:pPr>
            <a:r>
              <a:rPr lang="en-US" dirty="0" smtClean="0">
                <a:solidFill>
                  <a:schemeClr val="accent5">
                    <a:lumMod val="75000"/>
                  </a:schemeClr>
                </a:solidFill>
              </a:rPr>
              <a:t>#4 Purpose and Need</a:t>
            </a:r>
          </a:p>
          <a:p>
            <a:pPr marL="171450" indent="-171450">
              <a:buFont typeface="Arial" panose="020B0604020202020204" pitchFamily="34" charset="0"/>
              <a:buChar char="•"/>
            </a:pPr>
            <a:r>
              <a:rPr lang="en-US" dirty="0" smtClean="0">
                <a:solidFill>
                  <a:schemeClr val="accent5">
                    <a:lumMod val="75000"/>
                  </a:schemeClr>
                </a:solidFill>
              </a:rPr>
              <a:t>#5 Alternative Discussion (Decision Matrix)</a:t>
            </a:r>
            <a:endParaRPr lang="en-US"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178FA44E-16DE-4FFC-A3CB-32C7AC71AD73}" type="slidenum">
              <a:rPr lang="en-US" smtClean="0"/>
              <a:t>7</a:t>
            </a:fld>
            <a:endParaRPr lang="en-US"/>
          </a:p>
        </p:txBody>
      </p:sp>
    </p:spTree>
    <p:extLst>
      <p:ext uri="{BB962C8B-B14F-4D97-AF65-F5344CB8AC3E}">
        <p14:creationId xmlns:p14="http://schemas.microsoft.com/office/powerpoint/2010/main" val="379391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989013"/>
            <a:ext cx="4181475" cy="3136900"/>
          </a:xfrm>
        </p:spPr>
      </p:sp>
      <p:sp>
        <p:nvSpPr>
          <p:cNvPr id="3" name="Notes Placeholder 2"/>
          <p:cNvSpPr>
            <a:spLocks noGrp="1"/>
          </p:cNvSpPr>
          <p:nvPr>
            <p:ph type="body" idx="1"/>
          </p:nvPr>
        </p:nvSpPr>
        <p:spPr/>
        <p:txBody>
          <a:bodyPr/>
          <a:lstStyle/>
          <a:p>
            <a:pPr lvl="1"/>
            <a:r>
              <a:rPr lang="en-US" b="1" i="1" dirty="0" smtClean="0"/>
              <a:t>Existing Conditions</a:t>
            </a:r>
          </a:p>
          <a:p>
            <a:pPr marL="628650" lvl="1" indent="-171450">
              <a:buFont typeface="Arial" panose="020B0604020202020204" pitchFamily="34" charset="0"/>
              <a:buChar char="•"/>
            </a:pPr>
            <a:r>
              <a:rPr lang="en-US" i="1" dirty="0" smtClean="0"/>
              <a:t>Define constraints</a:t>
            </a:r>
          </a:p>
          <a:p>
            <a:pPr marL="628650" lvl="1" indent="-171450">
              <a:buFont typeface="Arial" panose="020B0604020202020204" pitchFamily="34" charset="0"/>
              <a:buChar char="•"/>
            </a:pPr>
            <a:r>
              <a:rPr lang="en-US" i="1" dirty="0" smtClean="0"/>
              <a:t>Examples of constraints: relocations, historic or arch sites, streams or wetlands, floodway, RR, terrain, utilities, property impacts, etc.</a:t>
            </a:r>
          </a:p>
          <a:p>
            <a:pPr lvl="1"/>
            <a:r>
              <a:rPr lang="en-US" b="1" i="1" dirty="0" smtClean="0"/>
              <a:t>P&amp;N – </a:t>
            </a:r>
            <a:r>
              <a:rPr lang="en-US" b="1" i="1" dirty="0" smtClean="0">
                <a:solidFill>
                  <a:schemeClr val="accent5">
                    <a:lumMod val="75000"/>
                  </a:schemeClr>
                </a:solidFill>
              </a:rPr>
              <a:t>Helps Define Limits</a:t>
            </a:r>
          </a:p>
          <a:p>
            <a:pPr marL="628650" lvl="1" indent="-171450">
              <a:buFont typeface="Arial" panose="020B0604020202020204" pitchFamily="34" charset="0"/>
              <a:buChar char="•"/>
            </a:pPr>
            <a:r>
              <a:rPr lang="en-US" i="1" dirty="0" smtClean="0"/>
              <a:t>Don’t try to make P&amp;N fit every category of FHWA guidance (system linkage, capacity, transportation demand, social or economic development, legislation, modal interrelationships, safety, and roadway deficiencies)</a:t>
            </a:r>
          </a:p>
          <a:p>
            <a:pPr marL="628650" lvl="1" indent="-171450">
              <a:buFont typeface="Arial" panose="020B0604020202020204" pitchFamily="34" charset="0"/>
              <a:buChar char="•"/>
            </a:pPr>
            <a:r>
              <a:rPr lang="en-US" i="1" dirty="0" smtClean="0"/>
              <a:t>What is the true purpose and what will demonstrate the need?</a:t>
            </a:r>
          </a:p>
          <a:p>
            <a:pPr marL="628650" lvl="1" indent="-171450">
              <a:buFont typeface="Arial" panose="020B0604020202020204" pitchFamily="34" charset="0"/>
              <a:buChar char="•"/>
            </a:pPr>
            <a:r>
              <a:rPr lang="en-US" i="1" dirty="0" smtClean="0"/>
              <a:t>Use data to support the identified problems – existing and projected traffic numbers, accident history, LOS, planned development, horizontal &amp; vertical deficiencies, etc.</a:t>
            </a:r>
          </a:p>
          <a:p>
            <a:pPr lvl="1"/>
            <a:r>
              <a:rPr lang="en-US" b="1" i="1" dirty="0" smtClean="0"/>
              <a:t>Alts</a:t>
            </a:r>
            <a:endParaRPr lang="en-US" b="1" i="1" dirty="0"/>
          </a:p>
          <a:p>
            <a:pPr marL="628650" lvl="1" indent="-171450">
              <a:buFont typeface="Arial" panose="020B0604020202020204" pitchFamily="34" charset="0"/>
              <a:buChar char="•"/>
            </a:pPr>
            <a:r>
              <a:rPr lang="en-US" i="1" dirty="0" smtClean="0"/>
              <a:t>Discuss how constraints influenced </a:t>
            </a:r>
            <a:r>
              <a:rPr lang="en-US" i="1" dirty="0"/>
              <a:t>alternative </a:t>
            </a:r>
            <a:r>
              <a:rPr lang="en-US" i="1" dirty="0" smtClean="0"/>
              <a:t>development</a:t>
            </a:r>
          </a:p>
          <a:p>
            <a:pPr marL="628650" lvl="1" indent="-171450">
              <a:buFont typeface="Arial" panose="020B0604020202020204" pitchFamily="34" charset="0"/>
              <a:buChar char="•"/>
            </a:pPr>
            <a:r>
              <a:rPr lang="en-US" i="1" dirty="0" smtClean="0"/>
              <a:t>Discuss the No Build and an alt that meets the approved Hwy Plan budget</a:t>
            </a:r>
          </a:p>
          <a:p>
            <a:pPr marL="628650" lvl="1" indent="-171450">
              <a:buFont typeface="Arial" panose="020B0604020202020204" pitchFamily="34" charset="0"/>
              <a:buChar char="•"/>
            </a:pPr>
            <a:r>
              <a:rPr lang="en-US" i="1" dirty="0" smtClean="0"/>
              <a:t>If eligible bridge, make sure to discuss P4f alts (no-build, new location, &amp; rehab)</a:t>
            </a:r>
            <a:endParaRPr lang="en-US" i="1" dirty="0"/>
          </a:p>
          <a:p>
            <a:pPr marL="628650" lvl="1" indent="-171450">
              <a:buFont typeface="Arial" panose="020B0604020202020204" pitchFamily="34" charset="0"/>
              <a:buChar char="•"/>
            </a:pPr>
            <a:r>
              <a:rPr lang="en-US" i="1" dirty="0"/>
              <a:t>Comparison matrix helpful</a:t>
            </a:r>
          </a:p>
          <a:p>
            <a:pPr marL="628650" lvl="1" indent="-171450">
              <a:buFont typeface="Arial" panose="020B0604020202020204" pitchFamily="34" charset="0"/>
              <a:buChar char="•"/>
            </a:pPr>
            <a:r>
              <a:rPr lang="en-US" i="1" dirty="0"/>
              <a:t>Exhibit illustrating alternatives helpful</a:t>
            </a:r>
          </a:p>
          <a:p>
            <a:endParaRPr lang="en-US" dirty="0"/>
          </a:p>
        </p:txBody>
      </p:sp>
      <p:sp>
        <p:nvSpPr>
          <p:cNvPr id="4" name="Slide Number Placeholder 3"/>
          <p:cNvSpPr>
            <a:spLocks noGrp="1"/>
          </p:cNvSpPr>
          <p:nvPr>
            <p:ph type="sldNum" sz="quarter" idx="10"/>
          </p:nvPr>
        </p:nvSpPr>
        <p:spPr/>
        <p:txBody>
          <a:bodyPr/>
          <a:lstStyle/>
          <a:p>
            <a:fld id="{178FA44E-16DE-4FFC-A3CB-32C7AC71AD73}" type="slidenum">
              <a:rPr lang="en-US" smtClean="0"/>
              <a:t>8</a:t>
            </a:fld>
            <a:endParaRPr lang="en-US"/>
          </a:p>
        </p:txBody>
      </p:sp>
    </p:spTree>
    <p:extLst>
      <p:ext uri="{BB962C8B-B14F-4D97-AF65-F5344CB8AC3E}">
        <p14:creationId xmlns:p14="http://schemas.microsoft.com/office/powerpoint/2010/main" val="358574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230313"/>
            <a:ext cx="4181475" cy="3136900"/>
          </a:xfrm>
        </p:spPr>
      </p:sp>
      <p:sp>
        <p:nvSpPr>
          <p:cNvPr id="3" name="Notes Placeholder 2"/>
          <p:cNvSpPr>
            <a:spLocks noGrp="1"/>
          </p:cNvSpPr>
          <p:nvPr>
            <p:ph type="body" idx="1"/>
          </p:nvPr>
        </p:nvSpPr>
        <p:spPr/>
        <p:txBody>
          <a:bodyPr/>
          <a:lstStyle/>
          <a:p>
            <a:pPr lvl="1"/>
            <a:r>
              <a:rPr lang="en-US" b="1" i="1" dirty="0" smtClean="0"/>
              <a:t>Cost Comparison and reasons for overrun</a:t>
            </a:r>
            <a:endParaRPr lang="en-US" i="1" dirty="0"/>
          </a:p>
          <a:p>
            <a:pPr marL="628650" lvl="1" indent="-171450">
              <a:buFont typeface="Arial" panose="020B0604020202020204" pitchFamily="34" charset="0"/>
              <a:buChar char="•"/>
            </a:pPr>
            <a:r>
              <a:rPr lang="en-US" i="1" dirty="0" smtClean="0"/>
              <a:t>Include rough estimates for USACE ILF, USFWS IBCF, &amp; other mitigation costs</a:t>
            </a:r>
          </a:p>
          <a:p>
            <a:pPr marL="628650" lvl="1" indent="-171450">
              <a:buFont typeface="Arial" panose="020B0604020202020204" pitchFamily="34" charset="0"/>
              <a:buChar char="•"/>
            </a:pPr>
            <a:endParaRPr lang="en-US" i="1" dirty="0" smtClean="0"/>
          </a:p>
          <a:p>
            <a:pPr lvl="1"/>
            <a:r>
              <a:rPr lang="en-US" b="1" i="1" dirty="0" smtClean="0"/>
              <a:t>Preferred Alt</a:t>
            </a:r>
            <a:endParaRPr lang="en-US" b="1" i="1" dirty="0"/>
          </a:p>
          <a:p>
            <a:pPr marL="628650" lvl="1" indent="-171450">
              <a:buFont typeface="Arial" panose="020B0604020202020204" pitchFamily="34" charset="0"/>
              <a:buChar char="•"/>
            </a:pPr>
            <a:r>
              <a:rPr lang="en-US" i="1" dirty="0" smtClean="0"/>
              <a:t>Why select preferred compared to other alternatives?</a:t>
            </a:r>
          </a:p>
          <a:p>
            <a:pPr marL="628650" lvl="1" indent="-171450">
              <a:buFont typeface="Arial" panose="020B0604020202020204" pitchFamily="34" charset="0"/>
              <a:buChar char="•"/>
            </a:pPr>
            <a:r>
              <a:rPr lang="en-US" i="1" dirty="0" smtClean="0"/>
              <a:t>For each alternative eliminated, clearly state why</a:t>
            </a:r>
          </a:p>
          <a:p>
            <a:pPr marL="628650" lvl="1" indent="-171450">
              <a:buFont typeface="Arial" panose="020B0604020202020204" pitchFamily="34" charset="0"/>
              <a:buChar char="•"/>
            </a:pPr>
            <a:endParaRPr lang="en-US" i="1" dirty="0"/>
          </a:p>
          <a:p>
            <a:pPr lvl="1"/>
            <a:r>
              <a:rPr lang="en-US" b="1" i="1" dirty="0" smtClean="0"/>
              <a:t>Water-Related Impacts</a:t>
            </a:r>
          </a:p>
          <a:p>
            <a:pPr marL="628650" lvl="1" indent="-171450">
              <a:buFont typeface="Arial" panose="020B0604020202020204" pitchFamily="34" charset="0"/>
              <a:buChar char="•"/>
            </a:pPr>
            <a:r>
              <a:rPr lang="en-US" i="1" dirty="0" smtClean="0"/>
              <a:t>Helpful in USACE ILF estimates and if floodway impacts are expected.</a:t>
            </a:r>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dirty="0" smtClean="0"/>
              <a:t>Additional </a:t>
            </a:r>
            <a:r>
              <a:rPr lang="en-US" dirty="0"/>
              <a:t>design reviews if required</a:t>
            </a:r>
          </a:p>
          <a:p>
            <a:pPr lvl="1"/>
            <a:r>
              <a:rPr lang="en-US" i="1" dirty="0" smtClean="0">
                <a:solidFill>
                  <a:srgbClr val="00B0F0"/>
                </a:solidFill>
              </a:rPr>
              <a:t> </a:t>
            </a:r>
          </a:p>
        </p:txBody>
      </p:sp>
      <p:sp>
        <p:nvSpPr>
          <p:cNvPr id="4" name="Slide Number Placeholder 3"/>
          <p:cNvSpPr>
            <a:spLocks noGrp="1"/>
          </p:cNvSpPr>
          <p:nvPr>
            <p:ph type="sldNum" sz="quarter" idx="10"/>
          </p:nvPr>
        </p:nvSpPr>
        <p:spPr/>
        <p:txBody>
          <a:bodyPr/>
          <a:lstStyle/>
          <a:p>
            <a:fld id="{178FA44E-16DE-4FFC-A3CB-32C7AC71AD73}" type="slidenum">
              <a:rPr lang="en-US" smtClean="0"/>
              <a:t>9</a:t>
            </a:fld>
            <a:endParaRPr lang="en-US"/>
          </a:p>
        </p:txBody>
      </p:sp>
    </p:spTree>
    <p:extLst>
      <p:ext uri="{BB962C8B-B14F-4D97-AF65-F5344CB8AC3E}">
        <p14:creationId xmlns:p14="http://schemas.microsoft.com/office/powerpoint/2010/main" val="246377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66552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66696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236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29530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3106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14813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4014730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65380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13244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75726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5E262B-4C90-4947-AE5A-556E0B2A5195}"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269835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5E262B-4C90-4947-AE5A-556E0B2A5195}"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7362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5E262B-4C90-4947-AE5A-556E0B2A5195}"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232447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E262B-4C90-4947-AE5A-556E0B2A5195}"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55606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D5E262B-4C90-4947-AE5A-556E0B2A5195}"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54395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5E262B-4C90-4947-AE5A-556E0B2A5195}"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258697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5E262B-4C90-4947-AE5A-556E0B2A5195}" type="datetimeFigureOut">
              <a:rPr lang="en-US" smtClean="0"/>
              <a:t>9/5/2018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DAFC946-CD25-46CB-83F0-10F0273FEA9F}" type="slidenum">
              <a:rPr lang="en-US" smtClean="0"/>
              <a:t>‹#›</a:t>
            </a:fld>
            <a:endParaRPr lang="en-US"/>
          </a:p>
        </p:txBody>
      </p:sp>
    </p:spTree>
    <p:extLst>
      <p:ext uri="{BB962C8B-B14F-4D97-AF65-F5344CB8AC3E}">
        <p14:creationId xmlns:p14="http://schemas.microsoft.com/office/powerpoint/2010/main" val="86439847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1.sv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1.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21.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21.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124" y="1067034"/>
            <a:ext cx="5747994" cy="994172"/>
          </a:xfrm>
        </p:spPr>
        <p:txBody>
          <a:bodyPr>
            <a:normAutofit/>
          </a:bodyPr>
          <a:lstStyle/>
          <a:p>
            <a:r>
              <a:rPr lang="en-US" sz="3000" b="1" dirty="0">
                <a:solidFill>
                  <a:srgbClr val="0070C0"/>
                </a:solidFill>
              </a:rPr>
              <a:t>DES </a:t>
            </a:r>
            <a:r>
              <a:rPr lang="en-US" sz="3000" b="1" dirty="0">
                <a:solidFill>
                  <a:srgbClr val="0070C0"/>
                </a:solidFill>
              </a:rPr>
              <a:t>CSI: </a:t>
            </a:r>
            <a:r>
              <a:rPr lang="en-US" sz="3000" b="1" dirty="0">
                <a:solidFill>
                  <a:srgbClr val="0070C0"/>
                </a:solidFill>
              </a:rPr>
              <a:t>Aiding NEPA Decisions</a:t>
            </a:r>
          </a:p>
        </p:txBody>
      </p:sp>
      <p:sp>
        <p:nvSpPr>
          <p:cNvPr id="3" name="Content Placeholder 2"/>
          <p:cNvSpPr>
            <a:spLocks noGrp="1"/>
          </p:cNvSpPr>
          <p:nvPr>
            <p:ph idx="1"/>
          </p:nvPr>
        </p:nvSpPr>
        <p:spPr>
          <a:xfrm>
            <a:off x="510972" y="2301697"/>
            <a:ext cx="5901763" cy="2012834"/>
          </a:xfrm>
        </p:spPr>
        <p:txBody>
          <a:bodyPr>
            <a:normAutofit lnSpcReduction="10000"/>
          </a:bodyPr>
          <a:lstStyle/>
          <a:p>
            <a:r>
              <a:rPr lang="en-US" sz="3000" dirty="0"/>
              <a:t> Karen </a:t>
            </a:r>
            <a:r>
              <a:rPr lang="en-US" sz="3000" dirty="0" err="1"/>
              <a:t>Mynhier</a:t>
            </a:r>
            <a:r>
              <a:rPr lang="en-US" sz="3000" dirty="0"/>
              <a:t> – KYTC District 9</a:t>
            </a:r>
          </a:p>
          <a:p>
            <a:r>
              <a:rPr lang="en-US" sz="3000" dirty="0"/>
              <a:t> Phil Logsdon – </a:t>
            </a:r>
            <a:r>
              <a:rPr lang="en-US" sz="3000" dirty="0" err="1"/>
              <a:t>Lochner</a:t>
            </a:r>
            <a:endParaRPr lang="en-US" sz="3000" dirty="0"/>
          </a:p>
          <a:p>
            <a:r>
              <a:rPr lang="en-US" sz="3000" dirty="0"/>
              <a:t> Mitch Green - HMB</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3" y="857250"/>
            <a:ext cx="1574861" cy="11570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856" y="5329371"/>
            <a:ext cx="2453990" cy="24779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2794" y="4966352"/>
            <a:ext cx="1157117" cy="98063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971" y="5052107"/>
            <a:ext cx="1785938" cy="807244"/>
          </a:xfrm>
          <a:prstGeom prst="rect">
            <a:avLst/>
          </a:prstGeom>
        </p:spPr>
      </p:pic>
    </p:spTree>
    <p:extLst>
      <p:ext uri="{BB962C8B-B14F-4D97-AF65-F5344CB8AC3E}">
        <p14:creationId xmlns:p14="http://schemas.microsoft.com/office/powerpoint/2010/main" val="3246453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030" y="1092555"/>
            <a:ext cx="4276919" cy="994172"/>
          </a:xfrm>
        </p:spPr>
        <p:txBody>
          <a:bodyPr>
            <a:normAutofit fontScale="90000"/>
          </a:bodyPr>
          <a:lstStyle/>
          <a:p>
            <a:pPr algn="ctr"/>
            <a:r>
              <a:rPr lang="en-US" b="1" dirty="0" smtClean="0">
                <a:solidFill>
                  <a:srgbClr val="0070C0"/>
                </a:solidFill>
              </a:rPr>
              <a:t>DES Approval Process</a:t>
            </a:r>
            <a:endParaRPr lang="en-US" b="1" dirty="0">
              <a:solidFill>
                <a:srgbClr val="0070C0"/>
              </a:solidFill>
            </a:endParaRPr>
          </a:p>
        </p:txBody>
      </p:sp>
      <p:sp>
        <p:nvSpPr>
          <p:cNvPr id="3" name="Content Placeholder 2"/>
          <p:cNvSpPr>
            <a:spLocks noGrp="1"/>
          </p:cNvSpPr>
          <p:nvPr>
            <p:ph idx="1"/>
          </p:nvPr>
        </p:nvSpPr>
        <p:spPr>
          <a:xfrm>
            <a:off x="414800" y="2109200"/>
            <a:ext cx="5314950" cy="3711601"/>
          </a:xfrm>
        </p:spPr>
        <p:txBody>
          <a:bodyPr>
            <a:normAutofit fontScale="70000" lnSpcReduction="20000"/>
          </a:bodyPr>
          <a:lstStyle/>
          <a:p>
            <a:pPr marL="0" indent="0" algn="ctr">
              <a:buNone/>
            </a:pPr>
            <a:r>
              <a:rPr lang="en-US" sz="3150" b="1" dirty="0"/>
              <a:t>Tiered approach</a:t>
            </a:r>
          </a:p>
          <a:p>
            <a:pPr marL="0" indent="0">
              <a:buNone/>
            </a:pPr>
            <a:endParaRPr lang="en-US" dirty="0" smtClean="0"/>
          </a:p>
          <a:p>
            <a:r>
              <a:rPr lang="en-US" sz="3075" dirty="0"/>
              <a:t>Tier 1 – signed by Location </a:t>
            </a:r>
            <a:r>
              <a:rPr lang="en-US" sz="3075" dirty="0"/>
              <a:t>E</a:t>
            </a:r>
            <a:r>
              <a:rPr lang="en-US" sz="3075" dirty="0"/>
              <a:t>ngineer</a:t>
            </a:r>
          </a:p>
          <a:p>
            <a:r>
              <a:rPr lang="en-US" sz="3075" dirty="0"/>
              <a:t>Tier 2 – signed by Roadside Design Branch Manager</a:t>
            </a:r>
          </a:p>
          <a:p>
            <a:r>
              <a:rPr lang="en-US" sz="3075" dirty="0"/>
              <a:t>Tier 3 – Signed by Director of the Division of Highway Design</a:t>
            </a:r>
          </a:p>
          <a:p>
            <a:endParaRPr lang="en-US" dirty="0"/>
          </a:p>
          <a:p>
            <a:r>
              <a:rPr lang="en-US" sz="1725" i="1" dirty="0">
                <a:solidFill>
                  <a:srgbClr val="FF0000"/>
                </a:solidFill>
              </a:rPr>
              <a:t>Ideally, the DES approved prior to NEPA document approval</a:t>
            </a:r>
          </a:p>
          <a:p>
            <a:r>
              <a:rPr lang="en-US" sz="1725" i="1" dirty="0">
                <a:solidFill>
                  <a:srgbClr val="FF0000"/>
                </a:solidFill>
              </a:rPr>
              <a:t>Alternatives in the DES, should also be discussed in the NEPA document</a:t>
            </a:r>
            <a:endParaRPr lang="en-US" sz="1725" i="1" dirty="0">
              <a:solidFill>
                <a:srgbClr val="FF0000"/>
              </a:solidFill>
            </a:endParaRPr>
          </a:p>
        </p:txBody>
      </p:sp>
      <p:pic>
        <p:nvPicPr>
          <p:cNvPr id="4" name="Picture 3"/>
          <p:cNvPicPr>
            <a:picLocks noChangeAspect="1"/>
          </p:cNvPicPr>
          <p:nvPr/>
        </p:nvPicPr>
        <p:blipFill>
          <a:blip r:embed="rId3"/>
          <a:stretch>
            <a:fillRect/>
          </a:stretch>
        </p:blipFill>
        <p:spPr>
          <a:xfrm>
            <a:off x="6315429" y="850050"/>
            <a:ext cx="2828572" cy="1134686"/>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853427" y="2419533"/>
            <a:ext cx="2822216" cy="2116663"/>
          </a:xfrm>
          <a:prstGeom prst="rect">
            <a:avLst/>
          </a:prstGeom>
        </p:spPr>
      </p:pic>
      <p:sp>
        <p:nvSpPr>
          <p:cNvPr id="6" name="TextBox 5"/>
          <p:cNvSpPr txBox="1"/>
          <p:nvPr/>
        </p:nvSpPr>
        <p:spPr>
          <a:xfrm rot="3729385">
            <a:off x="6792657" y="3441291"/>
            <a:ext cx="442637" cy="715581"/>
          </a:xfrm>
          <a:prstGeom prst="rect">
            <a:avLst/>
          </a:prstGeom>
          <a:solidFill>
            <a:schemeClr val="bg1"/>
          </a:solidFill>
          <a:ln>
            <a:noFill/>
          </a:ln>
        </p:spPr>
        <p:txBody>
          <a:bodyPr wrap="square" rtlCol="0">
            <a:spAutoFit/>
          </a:bodyPr>
          <a:lstStyle/>
          <a:p>
            <a:r>
              <a:rPr lang="en-US" sz="1350" b="1" dirty="0"/>
              <a:t>DES</a:t>
            </a:r>
            <a:endParaRPr lang="en-US" sz="1350" b="1" dirty="0"/>
          </a:p>
          <a:p>
            <a:endParaRPr lang="en-US" sz="1350"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2151143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0891"/>
          <a:stretch/>
        </p:blipFill>
        <p:spPr>
          <a:xfrm>
            <a:off x="358576" y="3300418"/>
            <a:ext cx="8186210" cy="1598642"/>
          </a:xfrm>
          <a:prstGeom prst="rect">
            <a:avLst/>
          </a:prstGeom>
        </p:spPr>
      </p:pic>
      <p:sp>
        <p:nvSpPr>
          <p:cNvPr id="8" name="TextBox 7"/>
          <p:cNvSpPr txBox="1"/>
          <p:nvPr/>
        </p:nvSpPr>
        <p:spPr>
          <a:xfrm>
            <a:off x="2918473" y="1033591"/>
            <a:ext cx="4010462" cy="590931"/>
          </a:xfrm>
          <a:prstGeom prst="rect">
            <a:avLst/>
          </a:prstGeom>
          <a:noFill/>
        </p:spPr>
        <p:txBody>
          <a:bodyPr wrap="square" rtlCol="0">
            <a:spAutoFit/>
          </a:bodyPr>
          <a:lstStyle/>
          <a:p>
            <a:pPr>
              <a:lnSpc>
                <a:spcPct val="90000"/>
              </a:lnSpc>
              <a:spcBef>
                <a:spcPct val="0"/>
              </a:spcBef>
            </a:pPr>
            <a:r>
              <a:rPr lang="en-US" sz="3600" b="1" dirty="0">
                <a:solidFill>
                  <a:srgbClr val="0070C0"/>
                </a:solidFill>
                <a:latin typeface="+mj-lt"/>
                <a:ea typeface="+mj-ea"/>
                <a:cs typeface="+mj-cs"/>
              </a:rPr>
              <a:t>Example </a:t>
            </a:r>
            <a:r>
              <a:rPr lang="en-US" sz="3600" b="1" dirty="0">
                <a:solidFill>
                  <a:srgbClr val="0070C0"/>
                </a:solidFill>
                <a:latin typeface="+mj-lt"/>
                <a:ea typeface="+mj-ea"/>
                <a:cs typeface="+mj-cs"/>
              </a:rPr>
              <a:t>Project</a:t>
            </a:r>
            <a:endParaRPr lang="en-US" sz="3600" b="1" dirty="0">
              <a:solidFill>
                <a:srgbClr val="0070C0"/>
              </a:solidFill>
              <a:latin typeface="+mj-lt"/>
              <a:ea typeface="+mj-ea"/>
              <a:cs typeface="+mj-cs"/>
            </a:endParaRPr>
          </a:p>
        </p:txBody>
      </p:sp>
      <p:sp>
        <p:nvSpPr>
          <p:cNvPr id="5" name="Rectangle 4"/>
          <p:cNvSpPr/>
          <p:nvPr/>
        </p:nvSpPr>
        <p:spPr>
          <a:xfrm>
            <a:off x="7391687" y="3822153"/>
            <a:ext cx="669472" cy="277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451681" y="4586044"/>
            <a:ext cx="944051" cy="2652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766133" y="4586044"/>
            <a:ext cx="955222" cy="277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593284" y="2047133"/>
            <a:ext cx="7133138" cy="1200329"/>
          </a:xfrm>
          <a:prstGeom prst="rect">
            <a:avLst/>
          </a:prstGeom>
          <a:noFill/>
        </p:spPr>
        <p:txBody>
          <a:bodyPr wrap="square" rtlCol="0">
            <a:spAutoFit/>
          </a:bodyPr>
          <a:lstStyle/>
          <a:p>
            <a:r>
              <a:rPr lang="en-US" sz="2400" b="1" i="1" dirty="0">
                <a:solidFill>
                  <a:schemeClr val="accent2">
                    <a:lumMod val="75000"/>
                  </a:schemeClr>
                </a:solidFill>
              </a:rPr>
              <a:t>State </a:t>
            </a:r>
            <a:r>
              <a:rPr lang="en-US" sz="2400" b="1" i="1" dirty="0">
                <a:solidFill>
                  <a:schemeClr val="accent2">
                    <a:lumMod val="75000"/>
                  </a:schemeClr>
                </a:solidFill>
              </a:rPr>
              <a:t>F</a:t>
            </a:r>
            <a:r>
              <a:rPr lang="en-US" sz="2400" b="1" i="1" dirty="0">
                <a:solidFill>
                  <a:schemeClr val="accent2">
                    <a:lumMod val="75000"/>
                  </a:schemeClr>
                </a:solidFill>
              </a:rPr>
              <a:t>unded – Recommended Alternative was identified prior to applying federal funds – essentially widening along the existing route</a:t>
            </a:r>
            <a:endParaRPr lang="en-US" sz="2400" b="1" i="1" dirty="0">
              <a:solidFill>
                <a:schemeClr val="accent2">
                  <a:lumMod val="75000"/>
                </a:scheme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9809" y="857250"/>
            <a:ext cx="954191" cy="11138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57250"/>
            <a:ext cx="1546581" cy="1136309"/>
          </a:xfrm>
          <a:prstGeom prst="rect">
            <a:avLst/>
          </a:prstGeom>
        </p:spPr>
      </p:pic>
    </p:spTree>
    <p:extLst>
      <p:ext uri="{BB962C8B-B14F-4D97-AF65-F5344CB8AC3E}">
        <p14:creationId xmlns:p14="http://schemas.microsoft.com/office/powerpoint/2010/main" val="3924156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8066" y="1993559"/>
            <a:ext cx="7486818" cy="32322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Six Build </a:t>
            </a:r>
            <a:r>
              <a:rPr lang="en-US" sz="2700" dirty="0"/>
              <a:t>A</a:t>
            </a:r>
            <a:r>
              <a:rPr lang="en-US" sz="2700" dirty="0"/>
              <a:t>lternatives </a:t>
            </a:r>
          </a:p>
          <a:p>
            <a:r>
              <a:rPr lang="en-US" sz="2700" dirty="0"/>
              <a:t>Variations of widening about centerline, to the left and right</a:t>
            </a:r>
          </a:p>
          <a:p>
            <a:r>
              <a:rPr lang="en-US" sz="2700" dirty="0"/>
              <a:t>Variations on Median vs. TWLTL</a:t>
            </a:r>
          </a:p>
          <a:p>
            <a:r>
              <a:rPr lang="en-US" sz="2700" dirty="0"/>
              <a:t>Matrix compared construction costs, ROW impacts, and utilities affected by each alternative </a:t>
            </a:r>
          </a:p>
          <a:p>
            <a:r>
              <a:rPr lang="en-US" sz="2700" dirty="0">
                <a:solidFill>
                  <a:srgbClr val="FF0000"/>
                </a:solidFill>
              </a:rPr>
              <a:t>Did not consider environmental resource impacts</a:t>
            </a:r>
            <a:endParaRPr lang="en-US" sz="2700" dirty="0">
              <a:solidFill>
                <a:srgbClr val="FF0000"/>
              </a:solidFill>
            </a:endParaRPr>
          </a:p>
        </p:txBody>
      </p:sp>
      <p:sp>
        <p:nvSpPr>
          <p:cNvPr id="6" name="Title 1"/>
          <p:cNvSpPr>
            <a:spLocks noGrp="1"/>
          </p:cNvSpPr>
          <p:nvPr>
            <p:ph type="title"/>
          </p:nvPr>
        </p:nvSpPr>
        <p:spPr>
          <a:xfrm>
            <a:off x="1597844" y="999387"/>
            <a:ext cx="7886700" cy="994172"/>
          </a:xfrm>
        </p:spPr>
        <p:txBody>
          <a:bodyPr>
            <a:normAutofit/>
          </a:bodyPr>
          <a:lstStyle/>
          <a:p>
            <a:r>
              <a:rPr lang="en-US" b="1" dirty="0" smtClean="0">
                <a:solidFill>
                  <a:srgbClr val="0070C0"/>
                </a:solidFill>
              </a:rPr>
              <a:t>Example – Alternatives Analysis</a:t>
            </a:r>
            <a:endParaRPr lang="en-US" b="1" dirty="0">
              <a:solidFill>
                <a:srgbClr val="0070C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563" y="857250"/>
            <a:ext cx="973437" cy="11363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2689324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706" y="1090934"/>
            <a:ext cx="6907776" cy="994172"/>
          </a:xfrm>
        </p:spPr>
        <p:txBody>
          <a:bodyPr/>
          <a:lstStyle/>
          <a:p>
            <a:r>
              <a:rPr lang="en-US" b="1" dirty="0" smtClean="0">
                <a:solidFill>
                  <a:srgbClr val="0070C0"/>
                </a:solidFill>
              </a:rPr>
              <a:t>Example - No Build Alternative</a:t>
            </a:r>
            <a:endParaRPr lang="en-US" b="1" dirty="0">
              <a:solidFill>
                <a:srgbClr val="0070C0"/>
              </a:solidFill>
            </a:endParaRPr>
          </a:p>
        </p:txBody>
      </p:sp>
      <p:sp>
        <p:nvSpPr>
          <p:cNvPr id="3" name="Content Placeholder 2"/>
          <p:cNvSpPr>
            <a:spLocks noGrp="1"/>
          </p:cNvSpPr>
          <p:nvPr>
            <p:ph idx="1"/>
          </p:nvPr>
        </p:nvSpPr>
        <p:spPr>
          <a:xfrm>
            <a:off x="144710" y="2085106"/>
            <a:ext cx="7009002" cy="3818123"/>
          </a:xfrm>
        </p:spPr>
        <p:txBody>
          <a:bodyPr>
            <a:normAutofit fontScale="92500" lnSpcReduction="10000"/>
          </a:bodyPr>
          <a:lstStyle/>
          <a:p>
            <a:r>
              <a:rPr lang="en-US" sz="2700" dirty="0"/>
              <a:t>This alternative </a:t>
            </a:r>
            <a:r>
              <a:rPr lang="en-US" sz="2700" dirty="0"/>
              <a:t>would maintain the present roadway system with no improvements to </a:t>
            </a:r>
            <a:r>
              <a:rPr lang="en-US" sz="2700" dirty="0"/>
              <a:t>KYXX. </a:t>
            </a:r>
            <a:r>
              <a:rPr lang="en-US" sz="2700" b="1" dirty="0">
                <a:solidFill>
                  <a:srgbClr val="FF0000"/>
                </a:solidFill>
              </a:rPr>
              <a:t>All of the current problems </a:t>
            </a:r>
            <a:r>
              <a:rPr lang="en-US" sz="2700" dirty="0"/>
              <a:t>associated with this section of roadway, such as </a:t>
            </a:r>
            <a:r>
              <a:rPr lang="en-US" sz="2700" dirty="0"/>
              <a:t>capacity deficiencies </a:t>
            </a:r>
            <a:r>
              <a:rPr lang="en-US" sz="2700" dirty="0"/>
              <a:t>and the need to address safety </a:t>
            </a:r>
            <a:r>
              <a:rPr lang="en-US" sz="2700" b="1" dirty="0">
                <a:solidFill>
                  <a:srgbClr val="FF0000"/>
                </a:solidFill>
              </a:rPr>
              <a:t>would remain </a:t>
            </a:r>
            <a:r>
              <a:rPr lang="en-US" sz="2700" dirty="0"/>
              <a:t>and be further strained with </a:t>
            </a:r>
            <a:r>
              <a:rPr lang="en-US" sz="2700" dirty="0"/>
              <a:t>any future </a:t>
            </a:r>
            <a:r>
              <a:rPr lang="en-US" sz="2700" dirty="0"/>
              <a:t>increase in average daily traffic as well as any future development. This </a:t>
            </a:r>
            <a:r>
              <a:rPr lang="en-US" sz="2700" dirty="0"/>
              <a:t>option </a:t>
            </a:r>
            <a:r>
              <a:rPr lang="en-US" sz="2700" b="1" dirty="0">
                <a:solidFill>
                  <a:srgbClr val="FF0000"/>
                </a:solidFill>
              </a:rPr>
              <a:t>does </a:t>
            </a:r>
            <a:r>
              <a:rPr lang="en-US" sz="2700" b="1" dirty="0">
                <a:solidFill>
                  <a:srgbClr val="FF0000"/>
                </a:solidFill>
              </a:rPr>
              <a:t>not meet the purpose </a:t>
            </a:r>
            <a:r>
              <a:rPr lang="en-US" sz="2700" b="1" dirty="0">
                <a:solidFill>
                  <a:srgbClr val="FF0000"/>
                </a:solidFill>
              </a:rPr>
              <a:t>and </a:t>
            </a:r>
            <a:r>
              <a:rPr lang="en-US" sz="2700" b="1" dirty="0">
                <a:solidFill>
                  <a:srgbClr val="FF0000"/>
                </a:solidFill>
              </a:rPr>
              <a:t>need for the project</a:t>
            </a:r>
            <a:r>
              <a:rPr lang="en-US" sz="2700" dirty="0"/>
              <a:t>.</a:t>
            </a:r>
          </a:p>
          <a:p>
            <a:endParaRPr lang="en-US" dirty="0"/>
          </a:p>
        </p:txBody>
      </p:sp>
      <p:sp>
        <p:nvSpPr>
          <p:cNvPr id="4" name="Rectangle 3"/>
          <p:cNvSpPr/>
          <p:nvPr/>
        </p:nvSpPr>
        <p:spPr>
          <a:xfrm>
            <a:off x="477095" y="2782524"/>
            <a:ext cx="737211" cy="320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2137" y="857250"/>
            <a:ext cx="1051863" cy="12278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554312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844" y="1021477"/>
            <a:ext cx="6242901" cy="807854"/>
          </a:xfrm>
        </p:spPr>
        <p:txBody>
          <a:bodyPr>
            <a:normAutofit fontScale="90000"/>
          </a:bodyPr>
          <a:lstStyle/>
          <a:p>
            <a:r>
              <a:rPr lang="en-US" b="1" dirty="0" smtClean="0">
                <a:solidFill>
                  <a:srgbClr val="0070C0"/>
                </a:solidFill>
              </a:rPr>
              <a:t>Example – </a:t>
            </a:r>
            <a:br>
              <a:rPr lang="en-US" b="1" dirty="0" smtClean="0">
                <a:solidFill>
                  <a:srgbClr val="0070C0"/>
                </a:solidFill>
              </a:rPr>
            </a:br>
            <a:r>
              <a:rPr lang="en-US" b="1" dirty="0" smtClean="0">
                <a:solidFill>
                  <a:srgbClr val="0070C0"/>
                </a:solidFill>
              </a:rPr>
              <a:t>Recommended Alternative</a:t>
            </a:r>
            <a:endParaRPr lang="en-US" b="1" dirty="0">
              <a:solidFill>
                <a:srgbClr val="0070C0"/>
              </a:solidFill>
            </a:endParaRPr>
          </a:p>
        </p:txBody>
      </p:sp>
      <p:sp>
        <p:nvSpPr>
          <p:cNvPr id="3" name="Content Placeholder 2"/>
          <p:cNvSpPr>
            <a:spLocks noGrp="1"/>
          </p:cNvSpPr>
          <p:nvPr>
            <p:ph idx="1"/>
          </p:nvPr>
        </p:nvSpPr>
        <p:spPr>
          <a:xfrm>
            <a:off x="370688" y="2094342"/>
            <a:ext cx="7113320" cy="3450257"/>
          </a:xfrm>
        </p:spPr>
        <p:txBody>
          <a:bodyPr>
            <a:normAutofit fontScale="92500" lnSpcReduction="20000"/>
          </a:bodyPr>
          <a:lstStyle/>
          <a:p>
            <a:r>
              <a:rPr lang="en-US" sz="2700" dirty="0"/>
              <a:t>After holding a Preliminary Line and Grade Meeting, the design team </a:t>
            </a:r>
            <a:r>
              <a:rPr lang="en-US" sz="2700" dirty="0"/>
              <a:t>recommended moving </a:t>
            </a:r>
            <a:r>
              <a:rPr lang="en-US" sz="2700" dirty="0"/>
              <a:t>forward with a combination of Alternates 1A and 2A. </a:t>
            </a:r>
            <a:r>
              <a:rPr lang="en-US" sz="2700" b="1" dirty="0">
                <a:solidFill>
                  <a:srgbClr val="FF0000"/>
                </a:solidFill>
              </a:rPr>
              <a:t>This option best meets </a:t>
            </a:r>
            <a:r>
              <a:rPr lang="en-US" sz="2700" b="1" dirty="0">
                <a:solidFill>
                  <a:srgbClr val="FF0000"/>
                </a:solidFill>
              </a:rPr>
              <a:t>the purpose </a:t>
            </a:r>
            <a:r>
              <a:rPr lang="en-US" sz="2700" b="1" dirty="0">
                <a:solidFill>
                  <a:srgbClr val="FF0000"/>
                </a:solidFill>
              </a:rPr>
              <a:t>and need of the project by addressing the current and projected needs </a:t>
            </a:r>
            <a:r>
              <a:rPr lang="en-US" sz="2700" dirty="0"/>
              <a:t>of </a:t>
            </a:r>
            <a:r>
              <a:rPr lang="en-US" sz="2700" dirty="0"/>
              <a:t>the facility </a:t>
            </a:r>
            <a:r>
              <a:rPr lang="en-US" sz="2700" b="1" dirty="0">
                <a:solidFill>
                  <a:srgbClr val="FF0000"/>
                </a:solidFill>
              </a:rPr>
              <a:t>while providing a quality product</a:t>
            </a:r>
            <a:r>
              <a:rPr lang="en-US" sz="2700" b="1" dirty="0">
                <a:solidFill>
                  <a:srgbClr val="00B0F0"/>
                </a:solidFill>
              </a:rPr>
              <a:t> </a:t>
            </a:r>
            <a:r>
              <a:rPr lang="en-US" sz="2700" dirty="0"/>
              <a:t>to the driving public</a:t>
            </a:r>
            <a:r>
              <a:rPr lang="en-US" sz="2700" dirty="0"/>
              <a:t>.</a:t>
            </a:r>
          </a:p>
          <a:p>
            <a:r>
              <a:rPr lang="en-US" sz="3300" dirty="0">
                <a:solidFill>
                  <a:srgbClr val="FF0000"/>
                </a:solidFill>
              </a:rPr>
              <a:t>No support for </a:t>
            </a:r>
            <a:r>
              <a:rPr lang="en-US" sz="3300" b="1" i="1" dirty="0">
                <a:solidFill>
                  <a:srgbClr val="FF0000"/>
                </a:solidFill>
              </a:rPr>
              <a:t>how or why </a:t>
            </a:r>
            <a:r>
              <a:rPr lang="en-US" sz="3300" dirty="0">
                <a:solidFill>
                  <a:srgbClr val="FF0000"/>
                </a:solidFill>
              </a:rPr>
              <a:t>it best meets P&amp;N</a:t>
            </a:r>
            <a:endParaRPr lang="en-US" sz="33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4226" y="857250"/>
            <a:ext cx="1059775" cy="12370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4016612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330" y="980492"/>
            <a:ext cx="6447501" cy="990600"/>
          </a:xfrm>
        </p:spPr>
        <p:txBody>
          <a:bodyPr>
            <a:normAutofit fontScale="90000"/>
          </a:bodyPr>
          <a:lstStyle/>
          <a:p>
            <a:r>
              <a:rPr lang="en-US" b="1" dirty="0" smtClean="0">
                <a:solidFill>
                  <a:srgbClr val="0070C0"/>
                </a:solidFill>
              </a:rPr>
              <a:t>Example - Comments </a:t>
            </a:r>
            <a:br>
              <a:rPr lang="en-US" b="1" dirty="0" smtClean="0">
                <a:solidFill>
                  <a:srgbClr val="0070C0"/>
                </a:solidFill>
              </a:rPr>
            </a:br>
            <a:r>
              <a:rPr lang="en-US" b="1" dirty="0" smtClean="0">
                <a:solidFill>
                  <a:srgbClr val="0070C0"/>
                </a:solidFill>
              </a:rPr>
              <a:t>from </a:t>
            </a:r>
            <a:r>
              <a:rPr lang="en-US" b="1" dirty="0">
                <a:solidFill>
                  <a:srgbClr val="0070C0"/>
                </a:solidFill>
              </a:rPr>
              <a:t>CE Review</a:t>
            </a:r>
          </a:p>
        </p:txBody>
      </p:sp>
      <p:sp>
        <p:nvSpPr>
          <p:cNvPr id="3" name="Content Placeholder 2"/>
          <p:cNvSpPr>
            <a:spLocks noGrp="1"/>
          </p:cNvSpPr>
          <p:nvPr>
            <p:ph idx="1"/>
          </p:nvPr>
        </p:nvSpPr>
        <p:spPr/>
        <p:txBody>
          <a:bodyPr>
            <a:normAutofit/>
          </a:bodyPr>
          <a:lstStyle/>
          <a:p>
            <a:r>
              <a:rPr lang="en-US" sz="3000" i="1" dirty="0"/>
              <a:t>Did all the alternatives receive the same amount of consideration?</a:t>
            </a:r>
          </a:p>
          <a:p>
            <a:r>
              <a:rPr lang="en-US" sz="3000" i="1" dirty="0"/>
              <a:t>W</a:t>
            </a:r>
            <a:r>
              <a:rPr lang="en-US" sz="3000" i="1" dirty="0"/>
              <a:t>ere there some that were eliminated much earlier?</a:t>
            </a:r>
          </a:p>
          <a:p>
            <a:r>
              <a:rPr lang="en-US" sz="3000" i="1" dirty="0"/>
              <a:t>Document the reasons for Alternatives being eliminated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339" y="857250"/>
            <a:ext cx="1094662" cy="12778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4181003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844" y="1096465"/>
            <a:ext cx="7886700" cy="994172"/>
          </a:xfrm>
        </p:spPr>
        <p:txBody>
          <a:bodyPr/>
          <a:lstStyle/>
          <a:p>
            <a:r>
              <a:rPr lang="en-US" b="1" dirty="0">
                <a:solidFill>
                  <a:srgbClr val="0070C0"/>
                </a:solidFill>
              </a:rPr>
              <a:t>Example </a:t>
            </a:r>
            <a:r>
              <a:rPr lang="en-US" b="1" dirty="0" smtClean="0">
                <a:solidFill>
                  <a:srgbClr val="0070C0"/>
                </a:solidFill>
              </a:rPr>
              <a:t>- Alternatives Eliminated</a:t>
            </a:r>
            <a:endParaRPr lang="en-US" b="1" dirty="0">
              <a:solidFill>
                <a:srgbClr val="0070C0"/>
              </a:solidFill>
            </a:endParaRPr>
          </a:p>
        </p:txBody>
      </p:sp>
      <p:sp>
        <p:nvSpPr>
          <p:cNvPr id="3" name="Content Placeholder 2"/>
          <p:cNvSpPr>
            <a:spLocks noGrp="1"/>
          </p:cNvSpPr>
          <p:nvPr>
            <p:ph idx="1"/>
          </p:nvPr>
        </p:nvSpPr>
        <p:spPr>
          <a:xfrm>
            <a:off x="117139" y="2082402"/>
            <a:ext cx="7850306" cy="1552586"/>
          </a:xfrm>
        </p:spPr>
        <p:txBody>
          <a:bodyPr>
            <a:normAutofit/>
          </a:bodyPr>
          <a:lstStyle/>
          <a:p>
            <a:pPr marL="0" indent="0">
              <a:buNone/>
            </a:pPr>
            <a:r>
              <a:rPr lang="en-US" sz="2400" dirty="0"/>
              <a:t>Further discussion w/ Project team identified ROW impacts as being key to eliminating several alternatives</a:t>
            </a:r>
          </a:p>
        </p:txBody>
      </p:sp>
      <p:pic>
        <p:nvPicPr>
          <p:cNvPr id="4" name="Picture 3"/>
          <p:cNvPicPr>
            <a:picLocks noChangeAspect="1"/>
          </p:cNvPicPr>
          <p:nvPr/>
        </p:nvPicPr>
        <p:blipFill>
          <a:blip r:embed="rId3"/>
          <a:stretch>
            <a:fillRect/>
          </a:stretch>
        </p:blipFill>
        <p:spPr>
          <a:xfrm>
            <a:off x="3403833" y="3350046"/>
            <a:ext cx="5222340" cy="2278417"/>
          </a:xfrm>
          <a:prstGeom prst="rect">
            <a:avLst/>
          </a:prstGeom>
        </p:spPr>
      </p:pic>
      <p:sp>
        <p:nvSpPr>
          <p:cNvPr id="5" name="TextBox 4"/>
          <p:cNvSpPr txBox="1"/>
          <p:nvPr/>
        </p:nvSpPr>
        <p:spPr>
          <a:xfrm>
            <a:off x="333424" y="3076574"/>
            <a:ext cx="2975384" cy="2862322"/>
          </a:xfrm>
          <a:prstGeom prst="rect">
            <a:avLst/>
          </a:prstGeom>
          <a:noFill/>
        </p:spPr>
        <p:txBody>
          <a:bodyPr wrap="square" rtlCol="0">
            <a:spAutoFit/>
          </a:bodyPr>
          <a:lstStyle/>
          <a:p>
            <a:r>
              <a:rPr lang="en-US" i="1" dirty="0"/>
              <a:t>“… widening to the north or south (B and C Alternatives) would have much greater property impacts. … For this reason, Alternatives 1B, 1C, 2B and 2C were eliminated from further consideration.”</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7445" y="853365"/>
            <a:ext cx="1176556" cy="137341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2331391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8659" y="844187"/>
            <a:ext cx="1045341" cy="1220243"/>
          </a:xfrm>
          <a:prstGeom prst="rect">
            <a:avLst/>
          </a:prstGeom>
        </p:spPr>
      </p:pic>
      <p:sp>
        <p:nvSpPr>
          <p:cNvPr id="2" name="Title 1"/>
          <p:cNvSpPr>
            <a:spLocks noGrp="1"/>
          </p:cNvSpPr>
          <p:nvPr>
            <p:ph type="title"/>
          </p:nvPr>
        </p:nvSpPr>
        <p:spPr>
          <a:xfrm>
            <a:off x="176380" y="2548414"/>
            <a:ext cx="1771619" cy="1757996"/>
          </a:xfrm>
        </p:spPr>
        <p:txBody>
          <a:bodyPr>
            <a:normAutofit fontScale="90000"/>
          </a:bodyPr>
          <a:lstStyle/>
          <a:p>
            <a:r>
              <a:rPr lang="en-US" dirty="0" smtClean="0">
                <a:solidFill>
                  <a:schemeClr val="accent2">
                    <a:lumMod val="75000"/>
                  </a:schemeClr>
                </a:solidFill>
              </a:rPr>
              <a:t>Travel Time Analysis from PL&amp;G</a:t>
            </a:r>
            <a:endParaRPr lang="en-US" dirty="0">
              <a:solidFill>
                <a:schemeClr val="accent2">
                  <a:lumMod val="75000"/>
                </a:schemeClr>
              </a:solidFill>
            </a:endParaRPr>
          </a:p>
        </p:txBody>
      </p:sp>
      <p:pic>
        <p:nvPicPr>
          <p:cNvPr id="4" name="Picture 3"/>
          <p:cNvPicPr>
            <a:picLocks noChangeAspect="1"/>
          </p:cNvPicPr>
          <p:nvPr/>
        </p:nvPicPr>
        <p:blipFill>
          <a:blip r:embed="rId4"/>
          <a:stretch>
            <a:fillRect/>
          </a:stretch>
        </p:blipFill>
        <p:spPr>
          <a:xfrm>
            <a:off x="2050372" y="1993559"/>
            <a:ext cx="6048287" cy="2614673"/>
          </a:xfrm>
          <a:prstGeom prst="rect">
            <a:avLst/>
          </a:prstGeom>
        </p:spPr>
      </p:pic>
      <p:sp>
        <p:nvSpPr>
          <p:cNvPr id="5" name="TextBox 4"/>
          <p:cNvSpPr txBox="1"/>
          <p:nvPr/>
        </p:nvSpPr>
        <p:spPr>
          <a:xfrm>
            <a:off x="454935" y="4662847"/>
            <a:ext cx="6912517" cy="1338828"/>
          </a:xfrm>
          <a:prstGeom prst="rect">
            <a:avLst/>
          </a:prstGeom>
          <a:noFill/>
        </p:spPr>
        <p:txBody>
          <a:bodyPr wrap="square" rtlCol="0">
            <a:spAutoFit/>
          </a:bodyPr>
          <a:lstStyle/>
          <a:p>
            <a:r>
              <a:rPr lang="en-US" sz="2700" b="1" dirty="0">
                <a:solidFill>
                  <a:srgbClr val="FF0000"/>
                </a:solidFill>
              </a:rPr>
              <a:t>No comparison to baseline conditions </a:t>
            </a:r>
            <a:r>
              <a:rPr lang="en-US" sz="2700" dirty="0">
                <a:solidFill>
                  <a:srgbClr val="FF0000"/>
                </a:solidFill>
              </a:rPr>
              <a:t>- </a:t>
            </a:r>
            <a:r>
              <a:rPr lang="en-US" sz="2700" i="1" dirty="0">
                <a:solidFill>
                  <a:srgbClr val="FF0000"/>
                </a:solidFill>
              </a:rPr>
              <a:t>Existing and 2040 No-Build Travel Times </a:t>
            </a:r>
            <a:r>
              <a:rPr lang="en-US" sz="2700" b="1" i="1" dirty="0">
                <a:solidFill>
                  <a:srgbClr val="FF0000"/>
                </a:solidFill>
              </a:rPr>
              <a:t>could </a:t>
            </a:r>
            <a:r>
              <a:rPr lang="en-US" sz="2700" b="1" i="1" dirty="0">
                <a:solidFill>
                  <a:srgbClr val="FF0000"/>
                </a:solidFill>
              </a:rPr>
              <a:t>not be </a:t>
            </a:r>
            <a:r>
              <a:rPr lang="en-US" sz="2700" b="1" i="1" dirty="0">
                <a:solidFill>
                  <a:srgbClr val="FF0000"/>
                </a:solidFill>
              </a:rPr>
              <a:t>found</a:t>
            </a:r>
            <a:r>
              <a:rPr lang="en-US" sz="2700" dirty="0">
                <a:solidFill>
                  <a:srgbClr val="FF0000"/>
                </a:solidFill>
              </a:rPr>
              <a:t>!</a:t>
            </a:r>
            <a:endParaRPr lang="en-US" sz="2700" i="1" dirty="0">
              <a:solidFill>
                <a:srgbClr val="FF0000"/>
              </a:solidFill>
            </a:endParaRPr>
          </a:p>
        </p:txBody>
      </p:sp>
      <p:sp>
        <p:nvSpPr>
          <p:cNvPr id="6" name="Title 1"/>
          <p:cNvSpPr txBox="1">
            <a:spLocks/>
          </p:cNvSpPr>
          <p:nvPr/>
        </p:nvSpPr>
        <p:spPr>
          <a:xfrm>
            <a:off x="1897771" y="857251"/>
            <a:ext cx="8807663"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0070C0"/>
                </a:solidFill>
              </a:rPr>
              <a:t>Example: Does Solution </a:t>
            </a:r>
          </a:p>
          <a:p>
            <a:r>
              <a:rPr lang="en-US" sz="3300" b="1" dirty="0">
                <a:solidFill>
                  <a:srgbClr val="0070C0"/>
                </a:solidFill>
              </a:rPr>
              <a:t>Improve Congestion?</a:t>
            </a:r>
            <a:endParaRPr lang="en-US" sz="3300" b="1" dirty="0">
              <a:solidFill>
                <a:srgbClr val="0070C0"/>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
        <p:nvSpPr>
          <p:cNvPr id="3" name="TextBox 2"/>
          <p:cNvSpPr txBox="1"/>
          <p:nvPr/>
        </p:nvSpPr>
        <p:spPr>
          <a:xfrm>
            <a:off x="3549192" y="2843949"/>
            <a:ext cx="1795806" cy="300082"/>
          </a:xfrm>
          <a:prstGeom prst="rect">
            <a:avLst/>
          </a:prstGeom>
          <a:solidFill>
            <a:schemeClr val="tx1"/>
          </a:solidFill>
        </p:spPr>
        <p:txBody>
          <a:bodyPr wrap="square" rtlCol="0">
            <a:spAutoFit/>
          </a:bodyPr>
          <a:lstStyle/>
          <a:p>
            <a:endParaRPr lang="en-US" sz="1350" dirty="0"/>
          </a:p>
        </p:txBody>
      </p:sp>
    </p:spTree>
    <p:extLst>
      <p:ext uri="{BB962C8B-B14F-4D97-AF65-F5344CB8AC3E}">
        <p14:creationId xmlns:p14="http://schemas.microsoft.com/office/powerpoint/2010/main" val="1025765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19741" y="5218774"/>
            <a:ext cx="6577781" cy="507831"/>
          </a:xfrm>
          <a:prstGeom prst="rect">
            <a:avLst/>
          </a:prstGeom>
          <a:noFill/>
        </p:spPr>
        <p:txBody>
          <a:bodyPr wrap="square" rtlCol="0">
            <a:spAutoFit/>
          </a:bodyPr>
          <a:lstStyle/>
          <a:p>
            <a:r>
              <a:rPr lang="en-US" sz="2700" dirty="0">
                <a:solidFill>
                  <a:srgbClr val="FF0000"/>
                </a:solidFill>
              </a:rPr>
              <a:t>This data had to be recreated!</a:t>
            </a:r>
            <a:endParaRPr lang="en-US" sz="2700" dirty="0">
              <a:solidFill>
                <a:srgbClr val="FF0000"/>
              </a:solidFill>
            </a:endParaRPr>
          </a:p>
        </p:txBody>
      </p:sp>
      <p:sp>
        <p:nvSpPr>
          <p:cNvPr id="2" name="Title 1"/>
          <p:cNvSpPr>
            <a:spLocks noGrp="1"/>
          </p:cNvSpPr>
          <p:nvPr>
            <p:ph type="title"/>
          </p:nvPr>
        </p:nvSpPr>
        <p:spPr>
          <a:xfrm>
            <a:off x="1993438" y="962790"/>
            <a:ext cx="8974394" cy="1393887"/>
          </a:xfrm>
        </p:spPr>
        <p:txBody>
          <a:bodyPr>
            <a:normAutofit/>
          </a:bodyPr>
          <a:lstStyle/>
          <a:p>
            <a:r>
              <a:rPr lang="en-US" b="1" dirty="0" smtClean="0">
                <a:solidFill>
                  <a:srgbClr val="0070C0"/>
                </a:solidFill>
              </a:rPr>
              <a:t>The 2013 Traffic Analyst </a:t>
            </a:r>
            <a:br>
              <a:rPr lang="en-US" b="1" dirty="0" smtClean="0">
                <a:solidFill>
                  <a:srgbClr val="0070C0"/>
                </a:solidFill>
              </a:rPr>
            </a:br>
            <a:r>
              <a:rPr lang="en-US" b="1" dirty="0" smtClean="0">
                <a:solidFill>
                  <a:srgbClr val="0070C0"/>
                </a:solidFill>
              </a:rPr>
              <a:t>Was Consulted</a:t>
            </a:r>
            <a:endParaRPr lang="en-US"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641" y="857250"/>
            <a:ext cx="1072360" cy="1251782"/>
          </a:xfrm>
          <a:prstGeom prst="rect">
            <a:avLst/>
          </a:prstGeom>
        </p:spPr>
      </p:pic>
      <p:pic>
        <p:nvPicPr>
          <p:cNvPr id="8" name="Picture 7"/>
          <p:cNvPicPr>
            <a:picLocks noChangeAspect="1"/>
          </p:cNvPicPr>
          <p:nvPr/>
        </p:nvPicPr>
        <p:blipFill rotWithShape="1">
          <a:blip r:embed="rId4"/>
          <a:srcRect l="1564" t="18483" b="7938"/>
          <a:stretch/>
        </p:blipFill>
        <p:spPr>
          <a:xfrm>
            <a:off x="130418" y="2109032"/>
            <a:ext cx="8284691" cy="2971800"/>
          </a:xfrm>
          <a:prstGeom prst="rect">
            <a:avLst/>
          </a:prstGeom>
          <a:ln w="19050">
            <a:solidFill>
              <a:schemeClr val="tx1"/>
            </a:solidFill>
          </a:ln>
        </p:spPr>
      </p:pic>
      <p:sp>
        <p:nvSpPr>
          <p:cNvPr id="3" name="TextBox 2"/>
          <p:cNvSpPr txBox="1"/>
          <p:nvPr/>
        </p:nvSpPr>
        <p:spPr>
          <a:xfrm>
            <a:off x="1519742" y="2813162"/>
            <a:ext cx="2941224" cy="300082"/>
          </a:xfrm>
          <a:prstGeom prst="rect">
            <a:avLst/>
          </a:prstGeom>
          <a:solidFill>
            <a:schemeClr val="tx1"/>
          </a:solidFill>
        </p:spPr>
        <p:txBody>
          <a:bodyPr wrap="square" rtlCol="0">
            <a:spAutoFit/>
          </a:bodyPr>
          <a:lstStyle/>
          <a:p>
            <a:endParaRPr lang="en-US" sz="135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4139960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47" y="2184539"/>
            <a:ext cx="2070305" cy="2681460"/>
          </a:xfrm>
        </p:spPr>
        <p:txBody>
          <a:bodyPr>
            <a:normAutofit fontScale="90000"/>
          </a:bodyPr>
          <a:lstStyle/>
          <a:p>
            <a:r>
              <a:rPr lang="en-US" b="1" dirty="0" smtClean="0">
                <a:solidFill>
                  <a:srgbClr val="0070C0"/>
                </a:solidFill>
              </a:rPr>
              <a:t>This Data was then combined with the PL&amp;G Travel Time Data</a:t>
            </a:r>
            <a:endParaRPr lang="en-US" b="1" dirty="0">
              <a:solidFill>
                <a:srgbClr val="0070C0"/>
              </a:solidFill>
            </a:endParaRPr>
          </a:p>
        </p:txBody>
      </p:sp>
      <p:graphicFrame>
        <p:nvGraphicFramePr>
          <p:cNvPr id="4" name="Table 3"/>
          <p:cNvGraphicFramePr>
            <a:graphicFrameLocks noGrp="1"/>
          </p:cNvGraphicFramePr>
          <p:nvPr>
            <p:extLst/>
          </p:nvPr>
        </p:nvGraphicFramePr>
        <p:xfrm>
          <a:off x="2979541" y="1196293"/>
          <a:ext cx="4983812" cy="4566543"/>
        </p:xfrm>
        <a:graphic>
          <a:graphicData uri="http://schemas.openxmlformats.org/drawingml/2006/table">
            <a:tbl>
              <a:tblPr firstRow="1" firstCol="1" bandRow="1"/>
              <a:tblGrid>
                <a:gridCol w="1232930">
                  <a:extLst>
                    <a:ext uri="{9D8B030D-6E8A-4147-A177-3AD203B41FA5}">
                      <a16:colId xmlns:a16="http://schemas.microsoft.com/office/drawing/2014/main" val="20000"/>
                    </a:ext>
                  </a:extLst>
                </a:gridCol>
                <a:gridCol w="937721">
                  <a:extLst>
                    <a:ext uri="{9D8B030D-6E8A-4147-A177-3AD203B41FA5}">
                      <a16:colId xmlns:a16="http://schemas.microsoft.com/office/drawing/2014/main" val="20001"/>
                    </a:ext>
                  </a:extLst>
                </a:gridCol>
                <a:gridCol w="937721">
                  <a:extLst>
                    <a:ext uri="{9D8B030D-6E8A-4147-A177-3AD203B41FA5}">
                      <a16:colId xmlns:a16="http://schemas.microsoft.com/office/drawing/2014/main" val="20002"/>
                    </a:ext>
                  </a:extLst>
                </a:gridCol>
                <a:gridCol w="937721">
                  <a:extLst>
                    <a:ext uri="{9D8B030D-6E8A-4147-A177-3AD203B41FA5}">
                      <a16:colId xmlns:a16="http://schemas.microsoft.com/office/drawing/2014/main" val="20003"/>
                    </a:ext>
                  </a:extLst>
                </a:gridCol>
                <a:gridCol w="937721">
                  <a:extLst>
                    <a:ext uri="{9D8B030D-6E8A-4147-A177-3AD203B41FA5}">
                      <a16:colId xmlns:a16="http://schemas.microsoft.com/office/drawing/2014/main" val="20004"/>
                    </a:ext>
                  </a:extLst>
                </a:gridCol>
              </a:tblGrid>
              <a:tr h="188700">
                <a:tc rowSpan="4">
                  <a:txBody>
                    <a:bodyPr/>
                    <a:lstStyle/>
                    <a:p>
                      <a:pPr marL="0" marR="0" algn="ctr">
                        <a:lnSpc>
                          <a:spcPct val="107000"/>
                        </a:lnSpc>
                        <a:spcBef>
                          <a:spcPts val="0"/>
                        </a:spcBef>
                        <a:spcAft>
                          <a:spcPts val="0"/>
                        </a:spcAft>
                      </a:pPr>
                      <a:r>
                        <a:rPr lang="en-US" sz="800" b="1" dirty="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dirty="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800" b="1">
                          <a:solidFill>
                            <a:srgbClr val="000000"/>
                          </a:solidFill>
                          <a:effectLst/>
                          <a:latin typeface="Calibri" panose="020F0502020204030204"/>
                          <a:ea typeface="Times New Roman" panose="02020603050405020304" pitchFamily="18" charset="0"/>
                          <a:cs typeface="Times New Roman" panose="02020603050405020304" pitchFamily="18" charset="0"/>
                        </a:rPr>
                        <a:t>2013 Field Runs</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9265">
                <a:tc vMerge="1">
                  <a:txBody>
                    <a:bodyPr/>
                    <a:lstStyle/>
                    <a:p>
                      <a:endParaRPr lang="en-US"/>
                    </a:p>
                  </a:txBody>
                  <a:tcPr/>
                </a:tc>
                <a:tc gridSpan="2">
                  <a:txBody>
                    <a:bodyPr/>
                    <a:lstStyle/>
                    <a:p>
                      <a:pPr marL="0" marR="0" algn="ct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AM Peak Hour</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PM Peak Hour</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extLst>
                  <a:ext uri="{0D108BD9-81ED-4DB2-BD59-A6C34878D82A}">
                    <a16:rowId xmlns:a16="http://schemas.microsoft.com/office/drawing/2014/main" val="10001"/>
                  </a:ext>
                </a:extLst>
              </a:tr>
              <a:tr h="566101">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Travel Time (seconds)</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Speed (MPH)</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Travel Time (seconds)</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Speed (MPH)</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2"/>
                  </a:ext>
                </a:extLst>
              </a:tr>
              <a:tr h="179265">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179265">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Eastbound</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475</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43</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518</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39</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179265">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Westbound</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512</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a:ea typeface="Times New Roman" panose="02020603050405020304" pitchFamily="18" charset="0"/>
                          <a:cs typeface="Times New Roman" panose="02020603050405020304" pitchFamily="18" charset="0"/>
                        </a:rPr>
                        <a:t>40</a:t>
                      </a:r>
                      <a:endParaRPr lang="en-US" sz="800" dirty="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558</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36</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188700">
                <a:tc rowSpan="4">
                  <a:txBody>
                    <a:bodyPr/>
                    <a:lstStyle/>
                    <a:p>
                      <a:pPr marL="0" marR="0" algn="ctr">
                        <a:lnSpc>
                          <a:spcPct val="107000"/>
                        </a:lnSpc>
                        <a:spcBef>
                          <a:spcPts val="0"/>
                        </a:spcBef>
                        <a:spcAft>
                          <a:spcPts val="0"/>
                        </a:spcAft>
                      </a:pPr>
                      <a:r>
                        <a:rPr lang="en-US" sz="800" b="1">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800" b="1">
                          <a:solidFill>
                            <a:srgbClr val="000000"/>
                          </a:solidFill>
                          <a:effectLst/>
                          <a:latin typeface="Calibri" panose="020F0502020204030204"/>
                          <a:ea typeface="Times New Roman" panose="02020603050405020304" pitchFamily="18" charset="0"/>
                          <a:cs typeface="Times New Roman" panose="02020603050405020304" pitchFamily="18" charset="0"/>
                        </a:rPr>
                        <a:t>No Build Future Year 2040</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79265">
                <a:tc vMerge="1">
                  <a:txBody>
                    <a:bodyPr/>
                    <a:lstStyle/>
                    <a:p>
                      <a:endParaRPr lang="en-US"/>
                    </a:p>
                  </a:txBody>
                  <a:tcPr/>
                </a:tc>
                <a:tc gridSpan="2">
                  <a:txBody>
                    <a:bodyPr/>
                    <a:lstStyle/>
                    <a:p>
                      <a:pPr marL="0" marR="0" algn="ct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AM Peak Hour</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PM Peak Hour</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566101">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Travel Time (seconds)</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Speed (MPH)</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Travel Time (seconds)</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Speed (MPH)</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9265">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9265">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Eastbound</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a:ea typeface="Times New Roman" panose="02020603050405020304" pitchFamily="18" charset="0"/>
                          <a:cs typeface="Times New Roman" panose="02020603050405020304" pitchFamily="18" charset="0"/>
                        </a:rPr>
                        <a:t>1694</a:t>
                      </a:r>
                      <a:endParaRPr lang="en-US" sz="800" dirty="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12</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989</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20.6</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9265">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Westbound</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1764</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11.5</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1150</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17.7</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700">
                <a:tc rowSpan="4">
                  <a:txBody>
                    <a:bodyPr/>
                    <a:lstStyle/>
                    <a:p>
                      <a:pPr marL="0" marR="0" algn="ctr">
                        <a:lnSpc>
                          <a:spcPct val="107000"/>
                        </a:lnSpc>
                        <a:spcBef>
                          <a:spcPts val="0"/>
                        </a:spcBef>
                        <a:spcAft>
                          <a:spcPts val="0"/>
                        </a:spcAft>
                      </a:pPr>
                      <a:r>
                        <a:rPr lang="en-US" sz="800" b="1" dirty="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dirty="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800" b="1">
                          <a:solidFill>
                            <a:srgbClr val="000000"/>
                          </a:solidFill>
                          <a:effectLst/>
                          <a:latin typeface="Calibri" panose="020F0502020204030204"/>
                          <a:ea typeface="Times New Roman" panose="02020603050405020304" pitchFamily="18" charset="0"/>
                          <a:cs typeface="Times New Roman" panose="02020603050405020304" pitchFamily="18" charset="0"/>
                        </a:rPr>
                        <a:t>Alternative 1A Future Year 2040</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79265">
                <a:tc vMerge="1">
                  <a:txBody>
                    <a:bodyPr/>
                    <a:lstStyle/>
                    <a:p>
                      <a:endParaRPr lang="en-US"/>
                    </a:p>
                  </a:txBody>
                  <a:tcPr/>
                </a:tc>
                <a:tc gridSpan="2">
                  <a:txBody>
                    <a:bodyPr/>
                    <a:lstStyle/>
                    <a:p>
                      <a:pPr marL="0" marR="0" algn="ct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AM Peak Hour</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PM Peak Hour</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extLst>
                  <a:ext uri="{0D108BD9-81ED-4DB2-BD59-A6C34878D82A}">
                    <a16:rowId xmlns:a16="http://schemas.microsoft.com/office/drawing/2014/main" val="10013"/>
                  </a:ext>
                </a:extLst>
              </a:tr>
              <a:tr h="717062">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Travel Time (seconds)</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Speed (MPH)</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Travel Time (seconds)</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Speed (MPH)</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4"/>
                  </a:ext>
                </a:extLst>
              </a:tr>
              <a:tr h="179265">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 </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5"/>
                  </a:ext>
                </a:extLst>
              </a:tr>
              <a:tr h="179265">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Eastbound</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708</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29</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646</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32</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6"/>
                  </a:ext>
                </a:extLst>
              </a:tr>
              <a:tr h="179265">
                <a:tc>
                  <a:txBody>
                    <a:bodyPr/>
                    <a:lstStyle/>
                    <a:p>
                      <a:pPr marL="0" marR="0">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Westbound</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891</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23</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a:ea typeface="Times New Roman" panose="02020603050405020304" pitchFamily="18" charset="0"/>
                          <a:cs typeface="Times New Roman" panose="02020603050405020304" pitchFamily="18" charset="0"/>
                        </a:rPr>
                        <a:t>740</a:t>
                      </a:r>
                      <a:endParaRPr lang="en-US" sz="80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a:ea typeface="Times New Roman" panose="02020603050405020304" pitchFamily="18" charset="0"/>
                          <a:cs typeface="Times New Roman" panose="02020603050405020304" pitchFamily="18" charset="0"/>
                        </a:rPr>
                        <a:t>28</a:t>
                      </a:r>
                      <a:endParaRPr lang="en-US" sz="800" dirty="0">
                        <a:effectLst/>
                        <a:latin typeface="Calibri" panose="020F0502020204030204"/>
                        <a:ea typeface="Calibri" panose="020F0502020204030204"/>
                        <a:cs typeface="Times New Roman" panose="02020603050405020304" pitchFamily="18" charset="0"/>
                      </a:endParaRPr>
                    </a:p>
                  </a:txBody>
                  <a:tcPr marL="48548" marR="485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7"/>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702" y="857250"/>
            <a:ext cx="1009298" cy="11781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2817097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23475" y="1436998"/>
            <a:ext cx="6854506" cy="4415144"/>
            <a:chOff x="2031076" y="792481"/>
            <a:chExt cx="8966216" cy="5881746"/>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631" t="934" r="6755" b="19414"/>
            <a:stretch/>
          </p:blipFill>
          <p:spPr>
            <a:xfrm>
              <a:off x="2031076" y="1211889"/>
              <a:ext cx="7828548" cy="5462338"/>
            </a:xfrm>
            <a:prstGeom prst="rect">
              <a:avLst/>
            </a:prstGeom>
          </p:spPr>
        </p:pic>
        <p:pic>
          <p:nvPicPr>
            <p:cNvPr id="5" name="Picture 4" descr="U:\Phil Logsdon Files 2009\Logos\TC horizontal2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39221">
              <a:off x="7441814" y="5424051"/>
              <a:ext cx="1318895" cy="598170"/>
            </a:xfrm>
            <a:prstGeom prst="rect">
              <a:avLst/>
            </a:prstGeom>
            <a:noFill/>
            <a:ln>
              <a:noFill/>
            </a:ln>
          </p:spPr>
        </p:pic>
        <p:sp>
          <p:nvSpPr>
            <p:cNvPr id="7" name="Oval Callout 6"/>
            <p:cNvSpPr/>
            <p:nvPr/>
          </p:nvSpPr>
          <p:spPr>
            <a:xfrm>
              <a:off x="3568554" y="1099238"/>
              <a:ext cx="2690541" cy="1938788"/>
            </a:xfrm>
            <a:prstGeom prst="wedgeEllipseCallout">
              <a:avLst>
                <a:gd name="adj1" fmla="val -40155"/>
                <a:gd name="adj2" fmla="val 6780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b="1" dirty="0">
                  <a:ea typeface="Calibri"/>
                  <a:cs typeface="Times New Roman" panose="02020603050405020304" pitchFamily="18" charset="0"/>
                </a:rPr>
                <a:t>Why doesn’t your DES match your CE?</a:t>
              </a:r>
            </a:p>
          </p:txBody>
        </p:sp>
        <p:sp>
          <p:nvSpPr>
            <p:cNvPr id="8" name="Oval Callout 7"/>
            <p:cNvSpPr/>
            <p:nvPr/>
          </p:nvSpPr>
          <p:spPr>
            <a:xfrm>
              <a:off x="5656071" y="2573924"/>
              <a:ext cx="2116035" cy="1168910"/>
            </a:xfrm>
            <a:prstGeom prst="wedgeEllipseCallout">
              <a:avLst>
                <a:gd name="adj1" fmla="val 70587"/>
                <a:gd name="adj2" fmla="val 12188"/>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b="1" dirty="0">
                  <a:solidFill>
                    <a:schemeClr val="bg1"/>
                  </a:solidFill>
                  <a:latin typeface="Calibri"/>
                  <a:ea typeface="Calibri"/>
                  <a:cs typeface="Times New Roman" panose="02020603050405020304" pitchFamily="18" charset="0"/>
                </a:rPr>
                <a:t>We’re working on it …</a:t>
              </a:r>
            </a:p>
          </p:txBody>
        </p:sp>
        <p:sp>
          <p:nvSpPr>
            <p:cNvPr id="9" name="Cloud Callout 8"/>
            <p:cNvSpPr/>
            <p:nvPr/>
          </p:nvSpPr>
          <p:spPr>
            <a:xfrm>
              <a:off x="7796574" y="792481"/>
              <a:ext cx="3200718" cy="1604669"/>
            </a:xfrm>
            <a:prstGeom prst="cloudCallout">
              <a:avLst>
                <a:gd name="adj1" fmla="val -14936"/>
                <a:gd name="adj2" fmla="val 7240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b="1" dirty="0">
                  <a:ea typeface="Calibri"/>
                  <a:cs typeface="Times New Roman" panose="02020603050405020304" pitchFamily="18" charset="0"/>
                </a:rPr>
                <a:t>I’m going to kill those Engineers!</a:t>
              </a:r>
            </a:p>
          </p:txBody>
        </p:sp>
      </p:grpSp>
      <p:sp>
        <p:nvSpPr>
          <p:cNvPr id="11" name="Title 1"/>
          <p:cNvSpPr>
            <a:spLocks noGrp="1"/>
          </p:cNvSpPr>
          <p:nvPr>
            <p:ph type="title"/>
          </p:nvPr>
        </p:nvSpPr>
        <p:spPr>
          <a:xfrm>
            <a:off x="1759619" y="938366"/>
            <a:ext cx="6034904" cy="737493"/>
          </a:xfrm>
        </p:spPr>
        <p:txBody>
          <a:bodyPr>
            <a:normAutofit fontScale="90000"/>
          </a:bodyPr>
          <a:lstStyle/>
          <a:p>
            <a:r>
              <a:rPr lang="en-US" b="1" dirty="0" smtClean="0">
                <a:solidFill>
                  <a:srgbClr val="0070C0"/>
                </a:solidFill>
              </a:rPr>
              <a:t>DES CSI: Aiding NEPA Decisions</a:t>
            </a:r>
            <a:endParaRPr lang="en-US" b="1" dirty="0">
              <a:solidFill>
                <a:srgbClr val="0070C0"/>
              </a:solidFill>
            </a:endParaRPr>
          </a:p>
        </p:txBody>
      </p:sp>
      <p:pic>
        <p:nvPicPr>
          <p:cNvPr id="12" name="Picture 11"/>
          <p:cNvPicPr>
            <a:picLocks noChangeAspect="1"/>
          </p:cNvPicPr>
          <p:nvPr/>
        </p:nvPicPr>
        <p:blipFill rotWithShape="1">
          <a:blip r:embed="rId5"/>
          <a:srcRect l="278" t="684" r="4068" b="10728"/>
          <a:stretch/>
        </p:blipFill>
        <p:spPr>
          <a:xfrm rot="798043">
            <a:off x="1450216" y="5026054"/>
            <a:ext cx="1398714" cy="443730"/>
          </a:xfrm>
          <a:prstGeom prst="rect">
            <a:avLst/>
          </a:prstGeom>
          <a:ln w="34925">
            <a:solidFill>
              <a:prstClr val="black"/>
            </a:solid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2" y="857250"/>
            <a:ext cx="1619564" cy="1189931"/>
          </a:xfrm>
          <a:prstGeom prst="rect">
            <a:avLst/>
          </a:prstGeom>
        </p:spPr>
      </p:pic>
    </p:spTree>
    <p:extLst>
      <p:ext uri="{BB962C8B-B14F-4D97-AF65-F5344CB8AC3E}">
        <p14:creationId xmlns:p14="http://schemas.microsoft.com/office/powerpoint/2010/main" val="1622578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6451" y="1062478"/>
            <a:ext cx="7886700" cy="994172"/>
          </a:xfrm>
        </p:spPr>
        <p:txBody>
          <a:bodyPr/>
          <a:lstStyle/>
          <a:p>
            <a:r>
              <a:rPr lang="en-US" dirty="0">
                <a:solidFill>
                  <a:srgbClr val="0070C0"/>
                </a:solidFill>
              </a:rPr>
              <a:t>Example </a:t>
            </a:r>
            <a:r>
              <a:rPr lang="en-US" dirty="0" smtClean="0">
                <a:solidFill>
                  <a:srgbClr val="0070C0"/>
                </a:solidFill>
              </a:rPr>
              <a:t>- Selected Alternative</a:t>
            </a:r>
            <a:endParaRPr lang="en-US" dirty="0">
              <a:solidFill>
                <a:srgbClr val="0070C0"/>
              </a:solidFill>
            </a:endParaRPr>
          </a:p>
        </p:txBody>
      </p:sp>
      <p:sp>
        <p:nvSpPr>
          <p:cNvPr id="3" name="Content Placeholder 2"/>
          <p:cNvSpPr>
            <a:spLocks noGrp="1"/>
          </p:cNvSpPr>
          <p:nvPr>
            <p:ph idx="1"/>
          </p:nvPr>
        </p:nvSpPr>
        <p:spPr>
          <a:xfrm>
            <a:off x="89189" y="1971808"/>
            <a:ext cx="7886700" cy="1709843"/>
          </a:xfrm>
        </p:spPr>
        <p:txBody>
          <a:bodyPr>
            <a:normAutofit fontScale="92500" lnSpcReduction="10000"/>
          </a:bodyPr>
          <a:lstStyle/>
          <a:p>
            <a:pPr marL="0" indent="0">
              <a:buNone/>
            </a:pPr>
            <a:r>
              <a:rPr lang="en-US" sz="3000" i="1" dirty="0"/>
              <a:t>The selected Alternative best </a:t>
            </a:r>
            <a:r>
              <a:rPr lang="en-US" sz="3000" i="1" dirty="0"/>
              <a:t>meets the purpose and need of the project </a:t>
            </a:r>
            <a:r>
              <a:rPr lang="en-US" sz="3000" b="1" i="1" dirty="0">
                <a:solidFill>
                  <a:srgbClr val="FF0000"/>
                </a:solidFill>
              </a:rPr>
              <a:t>by providing the best congestion relief </a:t>
            </a:r>
            <a:r>
              <a:rPr lang="en-US" sz="3000" i="1" dirty="0"/>
              <a:t>and </a:t>
            </a:r>
            <a:r>
              <a:rPr lang="en-US" sz="3000" i="1" dirty="0"/>
              <a:t>addressing the </a:t>
            </a:r>
            <a:r>
              <a:rPr lang="en-US" sz="3000" i="1" dirty="0"/>
              <a:t>current and projected needs of the facility.</a:t>
            </a:r>
          </a:p>
        </p:txBody>
      </p:sp>
      <p:pic>
        <p:nvPicPr>
          <p:cNvPr id="5" name="Picture 4"/>
          <p:cNvPicPr>
            <a:picLocks noChangeAspect="1"/>
          </p:cNvPicPr>
          <p:nvPr/>
        </p:nvPicPr>
        <p:blipFill>
          <a:blip r:embed="rId3"/>
          <a:stretch>
            <a:fillRect/>
          </a:stretch>
        </p:blipFill>
        <p:spPr>
          <a:xfrm>
            <a:off x="1982351" y="3681651"/>
            <a:ext cx="5066054" cy="214208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4497" y="857250"/>
            <a:ext cx="1029503" cy="120175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3347828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454" y="1071948"/>
            <a:ext cx="4711747" cy="921611"/>
          </a:xfrm>
        </p:spPr>
        <p:txBody>
          <a:bodyPr>
            <a:normAutofit/>
          </a:bodyPr>
          <a:lstStyle/>
          <a:p>
            <a:r>
              <a:rPr lang="en-US" sz="3300" b="1" dirty="0">
                <a:solidFill>
                  <a:srgbClr val="0070C0"/>
                </a:solidFill>
              </a:rPr>
              <a:t>Success! CE Approved!</a:t>
            </a:r>
            <a:endParaRPr lang="en-US" sz="3300" b="1" dirty="0">
              <a:solidFill>
                <a:srgbClr val="0070C0"/>
              </a:solidFill>
            </a:endParaRPr>
          </a:p>
        </p:txBody>
      </p:sp>
      <p:pic>
        <p:nvPicPr>
          <p:cNvPr id="4" name="Picture 3"/>
          <p:cNvPicPr>
            <a:picLocks noChangeAspect="1"/>
          </p:cNvPicPr>
          <p:nvPr/>
        </p:nvPicPr>
        <p:blipFill rotWithShape="1">
          <a:blip r:embed="rId3"/>
          <a:srcRect b="3145"/>
          <a:stretch/>
        </p:blipFill>
        <p:spPr>
          <a:xfrm>
            <a:off x="264829" y="2554188"/>
            <a:ext cx="8584880" cy="2911157"/>
          </a:xfrm>
          <a:prstGeom prst="rect">
            <a:avLst/>
          </a:prstGeom>
        </p:spPr>
      </p:pic>
      <p:sp>
        <p:nvSpPr>
          <p:cNvPr id="6" name="Rectangle 5"/>
          <p:cNvSpPr/>
          <p:nvPr/>
        </p:nvSpPr>
        <p:spPr>
          <a:xfrm>
            <a:off x="628651" y="2820284"/>
            <a:ext cx="3061607" cy="4581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28650" y="3544535"/>
            <a:ext cx="2898322" cy="5466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0124" y="857966"/>
            <a:ext cx="1053877" cy="123020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2069583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347" y="1153363"/>
            <a:ext cx="4096449" cy="544083"/>
          </a:xfrm>
        </p:spPr>
        <p:txBody>
          <a:bodyPr>
            <a:noAutofit/>
          </a:bodyPr>
          <a:lstStyle/>
          <a:p>
            <a:r>
              <a:rPr lang="en-US" sz="3300" b="1" dirty="0">
                <a:solidFill>
                  <a:srgbClr val="0070C0"/>
                </a:solidFill>
              </a:rPr>
              <a:t>KY 7 DES</a:t>
            </a:r>
          </a:p>
        </p:txBody>
      </p:sp>
      <p:sp>
        <p:nvSpPr>
          <p:cNvPr id="3" name="Content Placeholder 2"/>
          <p:cNvSpPr>
            <a:spLocks noGrp="1"/>
          </p:cNvSpPr>
          <p:nvPr>
            <p:ph idx="1"/>
          </p:nvPr>
        </p:nvSpPr>
        <p:spPr>
          <a:xfrm>
            <a:off x="283382" y="1993559"/>
            <a:ext cx="6510987" cy="3831783"/>
          </a:xfrm>
        </p:spPr>
        <p:txBody>
          <a:bodyPr>
            <a:normAutofit lnSpcReduction="10000"/>
          </a:bodyPr>
          <a:lstStyle/>
          <a:p>
            <a:pPr marL="0" indent="0">
              <a:buNone/>
            </a:pPr>
            <a:r>
              <a:rPr lang="en-US" sz="2100" dirty="0"/>
              <a:t>Reconstruction </a:t>
            </a:r>
            <a:r>
              <a:rPr lang="en-US" sz="2100" dirty="0"/>
              <a:t>from Sandy Hook toward Wrigley</a:t>
            </a:r>
          </a:p>
          <a:p>
            <a:pPr marL="0" indent="0">
              <a:buNone/>
            </a:pPr>
            <a:r>
              <a:rPr lang="en-US" sz="2100" dirty="0"/>
              <a:t>Elliott and Morgan Counties, </a:t>
            </a:r>
            <a:r>
              <a:rPr lang="en-US" sz="2100" dirty="0"/>
              <a:t>Item </a:t>
            </a:r>
            <a:r>
              <a:rPr lang="en-US" sz="2100" dirty="0"/>
              <a:t>9-228.00</a:t>
            </a:r>
          </a:p>
          <a:p>
            <a:pPr marL="0" indent="0">
              <a:buNone/>
            </a:pPr>
            <a:endParaRPr lang="en-US" dirty="0"/>
          </a:p>
          <a:p>
            <a:r>
              <a:rPr lang="en-US" sz="1800" dirty="0"/>
              <a:t>Purpose - To </a:t>
            </a:r>
            <a:r>
              <a:rPr lang="en-US" sz="1800" dirty="0"/>
              <a:t>improve the safety issues along KY 7 between Sandy Hook and Wrigley, such as geometric deficiencies, a non‐standard roadway template, inadequate clear zones, and the lack of proper sight distance at intersections and access points. </a:t>
            </a:r>
          </a:p>
          <a:p>
            <a:r>
              <a:rPr lang="en-US" sz="1800" dirty="0"/>
              <a:t>A goal is to provide an improved system continuity and mobility between the communities of Grayson and West Liberty, in conjunction with other past and programmed projects.</a:t>
            </a:r>
          </a:p>
        </p:txBody>
      </p:sp>
      <p:grpSp>
        <p:nvGrpSpPr>
          <p:cNvPr id="9" name="Group 8"/>
          <p:cNvGrpSpPr/>
          <p:nvPr/>
        </p:nvGrpSpPr>
        <p:grpSpPr>
          <a:xfrm>
            <a:off x="7831016" y="885845"/>
            <a:ext cx="1283676" cy="1283676"/>
            <a:chOff x="10441354" y="38127"/>
            <a:chExt cx="1711568" cy="1711568"/>
          </a:xfrm>
        </p:grpSpPr>
        <p:pic>
          <p:nvPicPr>
            <p:cNvPr id="4" name="Picture 3"/>
            <p:cNvPicPr>
              <a:picLocks noChangeAspect="1"/>
            </p:cNvPicPr>
            <p:nvPr/>
          </p:nvPicPr>
          <p:blipFill>
            <a:blip r:embed="rId3"/>
            <a:stretch>
              <a:fillRect/>
            </a:stretch>
          </p:blipFill>
          <p:spPr>
            <a:xfrm>
              <a:off x="10441354" y="38127"/>
              <a:ext cx="1711568" cy="1711568"/>
            </a:xfrm>
            <a:prstGeom prst="rect">
              <a:avLst/>
            </a:prstGeom>
          </p:spPr>
        </p:pic>
        <p:pic>
          <p:nvPicPr>
            <p:cNvPr id="6" name="Graphic 4" descr="Link">
              <a:extLst>
                <a:ext uri="{FF2B5EF4-FFF2-40B4-BE49-F238E27FC236}">
                  <a16:creationId xmlns:a16="http://schemas.microsoft.com/office/drawing/2014/main" id="{37CBA953-501D-41BE-BAF5-033C7AE40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25639" y="322412"/>
              <a:ext cx="1142998" cy="1142998"/>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1767874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353" y="1032383"/>
            <a:ext cx="6447501" cy="990600"/>
          </a:xfrm>
        </p:spPr>
        <p:txBody>
          <a:bodyPr>
            <a:normAutofit/>
          </a:bodyPr>
          <a:lstStyle/>
          <a:p>
            <a:r>
              <a:rPr lang="en-US" sz="3300" b="1" dirty="0">
                <a:solidFill>
                  <a:srgbClr val="0070C0"/>
                </a:solidFill>
              </a:rPr>
              <a:t>KY 7 DES</a:t>
            </a:r>
          </a:p>
        </p:txBody>
      </p:sp>
      <p:sp>
        <p:nvSpPr>
          <p:cNvPr id="3" name="Content Placeholder 2"/>
          <p:cNvSpPr>
            <a:spLocks noGrp="1"/>
          </p:cNvSpPr>
          <p:nvPr>
            <p:ph idx="1"/>
          </p:nvPr>
        </p:nvSpPr>
        <p:spPr>
          <a:xfrm>
            <a:off x="376980" y="1962216"/>
            <a:ext cx="6473950" cy="3448181"/>
          </a:xfrm>
        </p:spPr>
        <p:txBody>
          <a:bodyPr>
            <a:normAutofit fontScale="92500"/>
          </a:bodyPr>
          <a:lstStyle/>
          <a:p>
            <a:pPr marL="0" indent="0">
              <a:buNone/>
            </a:pPr>
            <a:r>
              <a:rPr lang="en-US" sz="2100" dirty="0"/>
              <a:t>A Design Executive Summary was prepared for the project and submitted after the Preliminary Line and Grade meeting.</a:t>
            </a:r>
          </a:p>
          <a:p>
            <a:pPr marL="0" indent="0">
              <a:buNone/>
            </a:pPr>
            <a:r>
              <a:rPr lang="en-US" sz="2100" dirty="0"/>
              <a:t>District 9 </a:t>
            </a:r>
            <a:r>
              <a:rPr lang="en-US" sz="2100" dirty="0"/>
              <a:t>had several comments:</a:t>
            </a:r>
            <a:endParaRPr lang="en-US" sz="2100" dirty="0"/>
          </a:p>
          <a:p>
            <a:pPr marL="0" indent="0">
              <a:buNone/>
            </a:pPr>
            <a:endParaRPr lang="en-US" sz="2100" dirty="0"/>
          </a:p>
          <a:p>
            <a:r>
              <a:rPr lang="en-US" sz="2100" dirty="0"/>
              <a:t>Make the purpose and need match the NEPA </a:t>
            </a:r>
            <a:r>
              <a:rPr lang="en-US" sz="2100" dirty="0"/>
              <a:t>document</a:t>
            </a:r>
            <a:endParaRPr lang="en-US" sz="2100" dirty="0"/>
          </a:p>
          <a:p>
            <a:r>
              <a:rPr lang="en-US" sz="2100" dirty="0"/>
              <a:t>Include mapping to show the </a:t>
            </a:r>
            <a:r>
              <a:rPr lang="en-US" sz="2100" dirty="0"/>
              <a:t>alternatives</a:t>
            </a:r>
            <a:endParaRPr lang="en-US" sz="2100" dirty="0"/>
          </a:p>
          <a:p>
            <a:r>
              <a:rPr lang="en-US" sz="2100" dirty="0"/>
              <a:t>Ensure that impact discussions match the NEPA </a:t>
            </a:r>
            <a:r>
              <a:rPr lang="en-US" sz="2100" dirty="0"/>
              <a:t>document</a:t>
            </a:r>
            <a:endParaRPr lang="en-US" sz="21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grpSp>
        <p:nvGrpSpPr>
          <p:cNvPr id="10" name="Group 9"/>
          <p:cNvGrpSpPr/>
          <p:nvPr/>
        </p:nvGrpSpPr>
        <p:grpSpPr>
          <a:xfrm>
            <a:off x="7831016" y="885845"/>
            <a:ext cx="1283676" cy="1283676"/>
            <a:chOff x="10441354" y="38127"/>
            <a:chExt cx="1711568" cy="1711568"/>
          </a:xfrm>
        </p:grpSpPr>
        <p:pic>
          <p:nvPicPr>
            <p:cNvPr id="11" name="Picture 10"/>
            <p:cNvPicPr>
              <a:picLocks noChangeAspect="1"/>
            </p:cNvPicPr>
            <p:nvPr/>
          </p:nvPicPr>
          <p:blipFill>
            <a:blip r:embed="rId4"/>
            <a:stretch>
              <a:fillRect/>
            </a:stretch>
          </p:blipFill>
          <p:spPr>
            <a:xfrm>
              <a:off x="10441354" y="38127"/>
              <a:ext cx="1711568" cy="1711568"/>
            </a:xfrm>
            <a:prstGeom prst="rect">
              <a:avLst/>
            </a:prstGeom>
          </p:spPr>
        </p:pic>
        <p:pic>
          <p:nvPicPr>
            <p:cNvPr id="12" name="Graphic 4" descr="Link">
              <a:extLst>
                <a:ext uri="{FF2B5EF4-FFF2-40B4-BE49-F238E27FC236}">
                  <a16:creationId xmlns:a16="http://schemas.microsoft.com/office/drawing/2014/main" id="{37CBA953-501D-41BE-BAF5-033C7AE404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725639" y="322412"/>
              <a:ext cx="1142998" cy="1142998"/>
            </a:xfrm>
            <a:prstGeom prst="rect">
              <a:avLst/>
            </a:prstGeom>
          </p:spPr>
        </p:pic>
      </p:grpSp>
    </p:spTree>
    <p:extLst>
      <p:ext uri="{BB962C8B-B14F-4D97-AF65-F5344CB8AC3E}">
        <p14:creationId xmlns:p14="http://schemas.microsoft.com/office/powerpoint/2010/main" val="3247339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151" y="1006469"/>
            <a:ext cx="7886700" cy="449027"/>
          </a:xfrm>
        </p:spPr>
        <p:txBody>
          <a:bodyPr>
            <a:noAutofit/>
          </a:bodyPr>
          <a:lstStyle/>
          <a:p>
            <a:r>
              <a:rPr lang="en-US" sz="3300" b="1" dirty="0">
                <a:solidFill>
                  <a:srgbClr val="0070C0"/>
                </a:solidFill>
              </a:rPr>
              <a:t>KY 7 DES</a:t>
            </a:r>
          </a:p>
        </p:txBody>
      </p:sp>
      <p:sp>
        <p:nvSpPr>
          <p:cNvPr id="3" name="Content Placeholder 2"/>
          <p:cNvSpPr>
            <a:spLocks noGrp="1"/>
          </p:cNvSpPr>
          <p:nvPr>
            <p:ph idx="1"/>
          </p:nvPr>
        </p:nvSpPr>
        <p:spPr>
          <a:xfrm>
            <a:off x="309079" y="2150451"/>
            <a:ext cx="3594434" cy="3173014"/>
          </a:xfrm>
        </p:spPr>
        <p:txBody>
          <a:bodyPr>
            <a:normAutofit lnSpcReduction="10000"/>
          </a:bodyPr>
          <a:lstStyle/>
          <a:p>
            <a:pPr marL="0" indent="0">
              <a:buNone/>
            </a:pPr>
            <a:r>
              <a:rPr lang="en-US" sz="2100" dirty="0"/>
              <a:t>The project </a:t>
            </a:r>
            <a:r>
              <a:rPr lang="en-US" sz="2100" dirty="0"/>
              <a:t>team engaged the NEPA </a:t>
            </a:r>
            <a:r>
              <a:rPr lang="en-US" sz="2100" dirty="0"/>
              <a:t>members </a:t>
            </a:r>
            <a:r>
              <a:rPr lang="en-US" sz="2100" dirty="0"/>
              <a:t>to assist in editing the DES.  Project discussions and the Purpose and Need were </a:t>
            </a:r>
            <a:r>
              <a:rPr lang="en-US" sz="2100" dirty="0"/>
              <a:t>coordinated, </a:t>
            </a:r>
            <a:r>
              <a:rPr lang="en-US" sz="2100" dirty="0"/>
              <a:t>mapping from the NEPA document was </a:t>
            </a:r>
            <a:r>
              <a:rPr lang="en-US" sz="2100" dirty="0"/>
              <a:t>added, </a:t>
            </a:r>
            <a:r>
              <a:rPr lang="en-US" sz="2100" dirty="0"/>
              <a:t>and the team addressed all of the District’s comments.</a:t>
            </a:r>
          </a:p>
          <a:p>
            <a:pPr marL="0" indent="0">
              <a:buNone/>
            </a:pPr>
            <a:endParaRPr lang="en-US" dirty="0"/>
          </a:p>
        </p:txBody>
      </p:sp>
      <p:pic>
        <p:nvPicPr>
          <p:cNvPr id="5" name="Picture 4">
            <a:extLst>
              <a:ext uri="{FF2B5EF4-FFF2-40B4-BE49-F238E27FC236}">
                <a16:creationId xmlns:a16="http://schemas.microsoft.com/office/drawing/2014/main" id="{CBC15694-D247-4260-8A00-7C1147432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514" y="1527683"/>
            <a:ext cx="3467750" cy="431699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grpSp>
        <p:nvGrpSpPr>
          <p:cNvPr id="12" name="Group 11"/>
          <p:cNvGrpSpPr/>
          <p:nvPr/>
        </p:nvGrpSpPr>
        <p:grpSpPr>
          <a:xfrm>
            <a:off x="7831016" y="885845"/>
            <a:ext cx="1283676" cy="1283676"/>
            <a:chOff x="10441354" y="38127"/>
            <a:chExt cx="1711568" cy="1711568"/>
          </a:xfrm>
        </p:grpSpPr>
        <p:pic>
          <p:nvPicPr>
            <p:cNvPr id="13" name="Picture 12"/>
            <p:cNvPicPr>
              <a:picLocks noChangeAspect="1"/>
            </p:cNvPicPr>
            <p:nvPr/>
          </p:nvPicPr>
          <p:blipFill>
            <a:blip r:embed="rId5"/>
            <a:stretch>
              <a:fillRect/>
            </a:stretch>
          </p:blipFill>
          <p:spPr>
            <a:xfrm>
              <a:off x="10441354" y="38127"/>
              <a:ext cx="1711568" cy="1711568"/>
            </a:xfrm>
            <a:prstGeom prst="rect">
              <a:avLst/>
            </a:prstGeom>
          </p:spPr>
        </p:pic>
        <p:pic>
          <p:nvPicPr>
            <p:cNvPr id="14" name="Graphic 4" descr="Link">
              <a:extLst>
                <a:ext uri="{FF2B5EF4-FFF2-40B4-BE49-F238E27FC236}">
                  <a16:creationId xmlns:a16="http://schemas.microsoft.com/office/drawing/2014/main" id="{37CBA953-501D-41BE-BAF5-033C7AE404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25639" y="322412"/>
              <a:ext cx="1142998" cy="1142998"/>
            </a:xfrm>
            <a:prstGeom prst="rect">
              <a:avLst/>
            </a:prstGeom>
          </p:spPr>
        </p:pic>
      </p:grpSp>
    </p:spTree>
    <p:extLst>
      <p:ext uri="{BB962C8B-B14F-4D97-AF65-F5344CB8AC3E}">
        <p14:creationId xmlns:p14="http://schemas.microsoft.com/office/powerpoint/2010/main" val="2567506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70" y="1099060"/>
            <a:ext cx="2738600" cy="1257452"/>
          </a:xfrm>
        </p:spPr>
        <p:txBody>
          <a:bodyPr>
            <a:normAutofit/>
          </a:bodyPr>
          <a:lstStyle/>
          <a:p>
            <a:r>
              <a:rPr lang="en-US" sz="3300" b="1" dirty="0">
                <a:solidFill>
                  <a:srgbClr val="0070C0"/>
                </a:solidFill>
              </a:rPr>
              <a:t>KY 7 DES</a:t>
            </a:r>
          </a:p>
        </p:txBody>
      </p:sp>
      <p:sp>
        <p:nvSpPr>
          <p:cNvPr id="3" name="Content Placeholder 2"/>
          <p:cNvSpPr>
            <a:spLocks noGrp="1"/>
          </p:cNvSpPr>
          <p:nvPr>
            <p:ph idx="1"/>
          </p:nvPr>
        </p:nvSpPr>
        <p:spPr>
          <a:xfrm>
            <a:off x="381174" y="2438092"/>
            <a:ext cx="2738600" cy="2839064"/>
          </a:xfrm>
        </p:spPr>
        <p:txBody>
          <a:bodyPr>
            <a:normAutofit/>
          </a:bodyPr>
          <a:lstStyle/>
          <a:p>
            <a:pPr marL="0" indent="0">
              <a:buNone/>
            </a:pPr>
            <a:r>
              <a:rPr lang="en-US" sz="2100" dirty="0"/>
              <a:t>NEPA staff provided exhibits that </a:t>
            </a:r>
            <a:r>
              <a:rPr lang="en-US" sz="2100" dirty="0"/>
              <a:t>had been developed </a:t>
            </a:r>
            <a:r>
              <a:rPr lang="en-US" sz="2100" dirty="0"/>
              <a:t>for the baseline studies and Categorical Exclusion for use in the DES.</a:t>
            </a:r>
          </a:p>
          <a:p>
            <a:pPr marL="0" indent="0">
              <a:buNone/>
            </a:pPr>
            <a:endParaRPr lang="en-US" dirty="0"/>
          </a:p>
        </p:txBody>
      </p:sp>
      <p:pic>
        <p:nvPicPr>
          <p:cNvPr id="6" name="Picture 5">
            <a:extLst>
              <a:ext uri="{FF2B5EF4-FFF2-40B4-BE49-F238E27FC236}">
                <a16:creationId xmlns:a16="http://schemas.microsoft.com/office/drawing/2014/main" id="{59D7C60C-95CC-475A-835F-FA5CBBDA2D95}"/>
              </a:ext>
            </a:extLst>
          </p:cNvPr>
          <p:cNvPicPr>
            <a:picLocks noChangeAspect="1"/>
          </p:cNvPicPr>
          <p:nvPr/>
        </p:nvPicPr>
        <p:blipFill rotWithShape="1">
          <a:blip r:embed="rId3">
            <a:extLst>
              <a:ext uri="{28A0092B-C50C-407E-A947-70E740481C1C}">
                <a14:useLocalDpi xmlns:a14="http://schemas.microsoft.com/office/drawing/2010/main" val="0"/>
              </a:ext>
            </a:extLst>
          </a:blip>
          <a:srcRect t="5043" b="5065"/>
          <a:stretch/>
        </p:blipFill>
        <p:spPr>
          <a:xfrm>
            <a:off x="3300545" y="1993559"/>
            <a:ext cx="4143609" cy="3762351"/>
          </a:xfrm>
          <a:prstGeom prst="rect">
            <a:avLst/>
          </a:prstGeom>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grpSp>
        <p:nvGrpSpPr>
          <p:cNvPr id="12" name="Group 11"/>
          <p:cNvGrpSpPr/>
          <p:nvPr/>
        </p:nvGrpSpPr>
        <p:grpSpPr>
          <a:xfrm>
            <a:off x="7831016" y="885845"/>
            <a:ext cx="1283676" cy="1283676"/>
            <a:chOff x="10441354" y="38127"/>
            <a:chExt cx="1711568" cy="1711568"/>
          </a:xfrm>
        </p:grpSpPr>
        <p:pic>
          <p:nvPicPr>
            <p:cNvPr id="13" name="Picture 12"/>
            <p:cNvPicPr>
              <a:picLocks noChangeAspect="1"/>
            </p:cNvPicPr>
            <p:nvPr/>
          </p:nvPicPr>
          <p:blipFill>
            <a:blip r:embed="rId5"/>
            <a:stretch>
              <a:fillRect/>
            </a:stretch>
          </p:blipFill>
          <p:spPr>
            <a:xfrm>
              <a:off x="10441354" y="38127"/>
              <a:ext cx="1711568" cy="1711568"/>
            </a:xfrm>
            <a:prstGeom prst="rect">
              <a:avLst/>
            </a:prstGeom>
          </p:spPr>
        </p:pic>
        <p:pic>
          <p:nvPicPr>
            <p:cNvPr id="14" name="Graphic 4" descr="Link">
              <a:extLst>
                <a:ext uri="{FF2B5EF4-FFF2-40B4-BE49-F238E27FC236}">
                  <a16:creationId xmlns:a16="http://schemas.microsoft.com/office/drawing/2014/main" id="{37CBA953-501D-41BE-BAF5-033C7AE404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25639" y="322412"/>
              <a:ext cx="1142998" cy="1142998"/>
            </a:xfrm>
            <a:prstGeom prst="rect">
              <a:avLst/>
            </a:prstGeom>
          </p:spPr>
        </p:pic>
      </p:grpSp>
    </p:spTree>
    <p:extLst>
      <p:ext uri="{BB962C8B-B14F-4D97-AF65-F5344CB8AC3E}">
        <p14:creationId xmlns:p14="http://schemas.microsoft.com/office/powerpoint/2010/main" val="345092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044" y="1066809"/>
            <a:ext cx="2738600" cy="717190"/>
          </a:xfrm>
        </p:spPr>
        <p:txBody>
          <a:bodyPr>
            <a:normAutofit/>
          </a:bodyPr>
          <a:lstStyle/>
          <a:p>
            <a:r>
              <a:rPr lang="en-US" sz="3300" b="1" dirty="0">
                <a:solidFill>
                  <a:srgbClr val="0070C0"/>
                </a:solidFill>
              </a:rPr>
              <a:t>KY 7 DES</a:t>
            </a:r>
          </a:p>
        </p:txBody>
      </p:sp>
      <p:sp>
        <p:nvSpPr>
          <p:cNvPr id="3" name="Content Placeholder 2"/>
          <p:cNvSpPr>
            <a:spLocks noGrp="1"/>
          </p:cNvSpPr>
          <p:nvPr>
            <p:ph idx="1"/>
          </p:nvPr>
        </p:nvSpPr>
        <p:spPr>
          <a:xfrm>
            <a:off x="310909" y="2056617"/>
            <a:ext cx="3376433" cy="3387055"/>
          </a:xfrm>
        </p:spPr>
        <p:txBody>
          <a:bodyPr>
            <a:noAutofit/>
          </a:bodyPr>
          <a:lstStyle/>
          <a:p>
            <a:pPr marL="0" indent="0">
              <a:buNone/>
            </a:pPr>
            <a:r>
              <a:rPr lang="en-US" sz="1800" dirty="0"/>
              <a:t>Environmental documents and reports </a:t>
            </a:r>
            <a:r>
              <a:rPr lang="en-US" sz="1800" dirty="0"/>
              <a:t>were used to provide project impact detail for use in the DES, including stream and wetland impacts (used to complete the Water Related Impacts Summary portion of the DES).</a:t>
            </a:r>
          </a:p>
          <a:p>
            <a:pPr marL="0" indent="0">
              <a:buNone/>
            </a:pPr>
            <a:r>
              <a:rPr lang="en-US" sz="1800" dirty="0"/>
              <a:t>In lieu fee estimates were generated and included in the DES to assist in project cost planning.</a:t>
            </a:r>
          </a:p>
        </p:txBody>
      </p:sp>
      <p:pic>
        <p:nvPicPr>
          <p:cNvPr id="6" name="Picture 5">
            <a:extLst>
              <a:ext uri="{FF2B5EF4-FFF2-40B4-BE49-F238E27FC236}">
                <a16:creationId xmlns:a16="http://schemas.microsoft.com/office/drawing/2014/main" id="{59D7C60C-95CC-475A-835F-FA5CBBDA2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403" y="1741905"/>
            <a:ext cx="3677712" cy="3761828"/>
          </a:xfrm>
          <a:prstGeom prst="rect">
            <a:avLst/>
          </a:prstGeom>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grpSp>
        <p:nvGrpSpPr>
          <p:cNvPr id="9" name="Group 8"/>
          <p:cNvGrpSpPr/>
          <p:nvPr/>
        </p:nvGrpSpPr>
        <p:grpSpPr>
          <a:xfrm>
            <a:off x="7831016" y="885845"/>
            <a:ext cx="1283676" cy="1283676"/>
            <a:chOff x="10441354" y="38127"/>
            <a:chExt cx="1711568" cy="1711568"/>
          </a:xfrm>
        </p:grpSpPr>
        <p:pic>
          <p:nvPicPr>
            <p:cNvPr id="10" name="Picture 9"/>
            <p:cNvPicPr>
              <a:picLocks noChangeAspect="1"/>
            </p:cNvPicPr>
            <p:nvPr/>
          </p:nvPicPr>
          <p:blipFill>
            <a:blip r:embed="rId5"/>
            <a:stretch>
              <a:fillRect/>
            </a:stretch>
          </p:blipFill>
          <p:spPr>
            <a:xfrm>
              <a:off x="10441354" y="38127"/>
              <a:ext cx="1711568" cy="1711568"/>
            </a:xfrm>
            <a:prstGeom prst="rect">
              <a:avLst/>
            </a:prstGeom>
          </p:spPr>
        </p:pic>
        <p:pic>
          <p:nvPicPr>
            <p:cNvPr id="11" name="Graphic 4" descr="Link">
              <a:extLst>
                <a:ext uri="{FF2B5EF4-FFF2-40B4-BE49-F238E27FC236}">
                  <a16:creationId xmlns:a16="http://schemas.microsoft.com/office/drawing/2014/main" id="{37CBA953-501D-41BE-BAF5-033C7AE404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25639" y="322412"/>
              <a:ext cx="1142998" cy="1142998"/>
            </a:xfrm>
            <a:prstGeom prst="rect">
              <a:avLst/>
            </a:prstGeom>
          </p:spPr>
        </p:pic>
      </p:grpSp>
    </p:spTree>
    <p:extLst>
      <p:ext uri="{BB962C8B-B14F-4D97-AF65-F5344CB8AC3E}">
        <p14:creationId xmlns:p14="http://schemas.microsoft.com/office/powerpoint/2010/main" val="309419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002" y="1108854"/>
            <a:ext cx="5605629" cy="994172"/>
          </a:xfrm>
        </p:spPr>
        <p:txBody>
          <a:bodyPr>
            <a:normAutofit/>
          </a:bodyPr>
          <a:lstStyle/>
          <a:p>
            <a:r>
              <a:rPr lang="en-US" sz="3300" b="1" dirty="0">
                <a:solidFill>
                  <a:srgbClr val="0070C0"/>
                </a:solidFill>
              </a:rPr>
              <a:t>KY 7 DES</a:t>
            </a:r>
          </a:p>
        </p:txBody>
      </p:sp>
      <p:sp>
        <p:nvSpPr>
          <p:cNvPr id="3" name="Content Placeholder 2"/>
          <p:cNvSpPr>
            <a:spLocks noGrp="1"/>
          </p:cNvSpPr>
          <p:nvPr>
            <p:ph idx="1"/>
          </p:nvPr>
        </p:nvSpPr>
        <p:spPr>
          <a:xfrm>
            <a:off x="522893" y="2675564"/>
            <a:ext cx="6000750" cy="2770291"/>
          </a:xfrm>
        </p:spPr>
        <p:txBody>
          <a:bodyPr anchor="ctr">
            <a:noAutofit/>
          </a:bodyPr>
          <a:lstStyle/>
          <a:p>
            <a:r>
              <a:rPr lang="en-US" sz="1500" dirty="0"/>
              <a:t>All three alignments avoided what was believed to be a historic store</a:t>
            </a:r>
          </a:p>
          <a:p>
            <a:r>
              <a:rPr lang="en-US" sz="1500" dirty="0"/>
              <a:t>It had been determined that the store was not eligible for the National Register of Historic Places</a:t>
            </a:r>
          </a:p>
          <a:p>
            <a:r>
              <a:rPr lang="en-US" sz="1500" dirty="0"/>
              <a:t>All three alternatives were revised to reduce earthwork in this location by 330,000 cubic yards</a:t>
            </a:r>
          </a:p>
          <a:p>
            <a:r>
              <a:rPr lang="en-US" sz="1500" dirty="0"/>
              <a:t>Also able to avoid two relocations and potential cemetery impacts</a:t>
            </a:r>
            <a:endParaRPr lang="en-US" sz="1500" dirty="0"/>
          </a:p>
        </p:txBody>
      </p:sp>
      <p:sp>
        <p:nvSpPr>
          <p:cNvPr id="6" name="TextBox 5">
            <a:extLst>
              <a:ext uri="{FF2B5EF4-FFF2-40B4-BE49-F238E27FC236}">
                <a16:creationId xmlns:a16="http://schemas.microsoft.com/office/drawing/2014/main" id="{CA7A3F87-3B9C-4C65-9367-5327A9A3D42D}"/>
              </a:ext>
            </a:extLst>
          </p:cNvPr>
          <p:cNvSpPr txBox="1"/>
          <p:nvPr/>
        </p:nvSpPr>
        <p:spPr>
          <a:xfrm>
            <a:off x="421712" y="1979880"/>
            <a:ext cx="6101932" cy="854080"/>
          </a:xfrm>
          <a:prstGeom prst="rect">
            <a:avLst/>
          </a:prstGeom>
          <a:noFill/>
        </p:spPr>
        <p:txBody>
          <a:bodyPr wrap="square" rtlCol="0">
            <a:spAutoFit/>
          </a:bodyPr>
          <a:lstStyle/>
          <a:p>
            <a:r>
              <a:rPr lang="en-US" dirty="0"/>
              <a:t>The </a:t>
            </a:r>
            <a:r>
              <a:rPr lang="en-US" dirty="0"/>
              <a:t>NEPA review of the DES identified a </a:t>
            </a:r>
            <a:r>
              <a:rPr lang="en-US" dirty="0"/>
              <a:t>cost saving measure:</a:t>
            </a:r>
          </a:p>
          <a:p>
            <a:endParaRPr lang="en-US" sz="135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grpSp>
        <p:nvGrpSpPr>
          <p:cNvPr id="10" name="Group 9"/>
          <p:cNvGrpSpPr/>
          <p:nvPr/>
        </p:nvGrpSpPr>
        <p:grpSpPr>
          <a:xfrm>
            <a:off x="7831016" y="885845"/>
            <a:ext cx="1283676" cy="1283676"/>
            <a:chOff x="10441354" y="38127"/>
            <a:chExt cx="1711568" cy="1711568"/>
          </a:xfrm>
        </p:grpSpPr>
        <p:pic>
          <p:nvPicPr>
            <p:cNvPr id="12" name="Picture 11"/>
            <p:cNvPicPr>
              <a:picLocks noChangeAspect="1"/>
            </p:cNvPicPr>
            <p:nvPr/>
          </p:nvPicPr>
          <p:blipFill>
            <a:blip r:embed="rId4"/>
            <a:stretch>
              <a:fillRect/>
            </a:stretch>
          </p:blipFill>
          <p:spPr>
            <a:xfrm>
              <a:off x="10441354" y="38127"/>
              <a:ext cx="1711568" cy="1711568"/>
            </a:xfrm>
            <a:prstGeom prst="rect">
              <a:avLst/>
            </a:prstGeom>
          </p:spPr>
        </p:pic>
        <p:pic>
          <p:nvPicPr>
            <p:cNvPr id="13" name="Graphic 4" descr="Link">
              <a:extLst>
                <a:ext uri="{FF2B5EF4-FFF2-40B4-BE49-F238E27FC236}">
                  <a16:creationId xmlns:a16="http://schemas.microsoft.com/office/drawing/2014/main" id="{37CBA953-501D-41BE-BAF5-033C7AE404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725639" y="322412"/>
              <a:ext cx="1142998" cy="1142998"/>
            </a:xfrm>
            <a:prstGeom prst="rect">
              <a:avLst/>
            </a:prstGeom>
          </p:spPr>
        </p:pic>
      </p:grpSp>
    </p:spTree>
    <p:extLst>
      <p:ext uri="{BB962C8B-B14F-4D97-AF65-F5344CB8AC3E}">
        <p14:creationId xmlns:p14="http://schemas.microsoft.com/office/powerpoint/2010/main" val="383187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898" y="1054120"/>
            <a:ext cx="5605629" cy="994172"/>
          </a:xfrm>
        </p:spPr>
        <p:txBody>
          <a:bodyPr>
            <a:normAutofit/>
          </a:bodyPr>
          <a:lstStyle/>
          <a:p>
            <a:r>
              <a:rPr lang="en-US" sz="3300" b="1" dirty="0">
                <a:solidFill>
                  <a:srgbClr val="0070C0"/>
                </a:solidFill>
              </a:rPr>
              <a:t>Resources &amp; Best Practices</a:t>
            </a:r>
            <a:endParaRPr lang="en-US" sz="3300" b="1" dirty="0">
              <a:solidFill>
                <a:srgbClr val="0070C0"/>
              </a:solidFill>
            </a:endParaRPr>
          </a:p>
        </p:txBody>
      </p:sp>
      <p:sp>
        <p:nvSpPr>
          <p:cNvPr id="3" name="Content Placeholder 2"/>
          <p:cNvSpPr>
            <a:spLocks noGrp="1"/>
          </p:cNvSpPr>
          <p:nvPr>
            <p:ph idx="1"/>
          </p:nvPr>
        </p:nvSpPr>
        <p:spPr>
          <a:xfrm>
            <a:off x="367351" y="2315128"/>
            <a:ext cx="5260451" cy="3392213"/>
          </a:xfrm>
        </p:spPr>
        <p:txBody>
          <a:bodyPr anchor="ctr">
            <a:noAutofit/>
          </a:bodyPr>
          <a:lstStyle/>
          <a:p>
            <a:r>
              <a:rPr lang="en-US" sz="1500"/>
              <a:t>Updated </a:t>
            </a:r>
            <a:r>
              <a:rPr lang="en-US" sz="1500" dirty="0"/>
              <a:t>Design Manual Guidance </a:t>
            </a:r>
          </a:p>
          <a:p>
            <a:r>
              <a:rPr lang="en-US" sz="1500" dirty="0"/>
              <a:t>AASHTO Practitioner’s Handbook</a:t>
            </a:r>
          </a:p>
          <a:p>
            <a:r>
              <a:rPr lang="en-US" sz="1500" dirty="0"/>
              <a:t>Invite NEPA team members to assist with the development of the DES</a:t>
            </a:r>
          </a:p>
          <a:p>
            <a:r>
              <a:rPr lang="en-US" sz="1500" dirty="0"/>
              <a:t>Use clear language and exhibits to document and explain the project decisions</a:t>
            </a:r>
          </a:p>
          <a:p>
            <a:r>
              <a:rPr lang="en-US" sz="1500" dirty="0"/>
              <a:t>Use the same language and exhibits in NEPA documentation</a:t>
            </a:r>
          </a:p>
          <a:p>
            <a:r>
              <a:rPr lang="en-US" sz="1500" dirty="0"/>
              <a:t>U</a:t>
            </a:r>
            <a:r>
              <a:rPr lang="en-US" sz="1500" dirty="0"/>
              <a:t>pcoming Purpose and Need Training</a:t>
            </a:r>
          </a:p>
          <a:p>
            <a:endParaRPr lang="en-US" sz="1500" dirty="0"/>
          </a:p>
        </p:txBody>
      </p:sp>
      <p:sp>
        <p:nvSpPr>
          <p:cNvPr id="6" name="TextBox 5">
            <a:extLst>
              <a:ext uri="{FF2B5EF4-FFF2-40B4-BE49-F238E27FC236}">
                <a16:creationId xmlns:a16="http://schemas.microsoft.com/office/drawing/2014/main" id="{CA7A3F87-3B9C-4C65-9367-5327A9A3D42D}"/>
              </a:ext>
            </a:extLst>
          </p:cNvPr>
          <p:cNvSpPr txBox="1"/>
          <p:nvPr/>
        </p:nvSpPr>
        <p:spPr>
          <a:xfrm>
            <a:off x="1622477" y="1754023"/>
            <a:ext cx="5037560" cy="854080"/>
          </a:xfrm>
          <a:prstGeom prst="rect">
            <a:avLst/>
          </a:prstGeom>
          <a:noFill/>
        </p:spPr>
        <p:txBody>
          <a:bodyPr wrap="square" rtlCol="0">
            <a:spAutoFit/>
          </a:bodyPr>
          <a:lstStyle/>
          <a:p>
            <a:r>
              <a:rPr lang="en-US" dirty="0"/>
              <a:t>The </a:t>
            </a:r>
            <a:r>
              <a:rPr lang="en-US" dirty="0"/>
              <a:t>project can </a:t>
            </a:r>
            <a:r>
              <a:rPr lang="en-US" dirty="0"/>
              <a:t>benefit from a thorough review of the </a:t>
            </a:r>
            <a:r>
              <a:rPr lang="en-US" dirty="0"/>
              <a:t>DES by NEPA team members</a:t>
            </a:r>
            <a:endParaRPr lang="en-US" sz="1350" dirty="0"/>
          </a:p>
          <a:p>
            <a:endParaRPr lang="en-US" sz="135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grpSp>
        <p:nvGrpSpPr>
          <p:cNvPr id="10" name="Group 9"/>
          <p:cNvGrpSpPr/>
          <p:nvPr/>
        </p:nvGrpSpPr>
        <p:grpSpPr>
          <a:xfrm>
            <a:off x="7831016" y="885845"/>
            <a:ext cx="1283676" cy="1283676"/>
            <a:chOff x="10441354" y="38127"/>
            <a:chExt cx="1711568" cy="1711568"/>
          </a:xfrm>
        </p:grpSpPr>
        <p:pic>
          <p:nvPicPr>
            <p:cNvPr id="12" name="Picture 11"/>
            <p:cNvPicPr>
              <a:picLocks noChangeAspect="1"/>
            </p:cNvPicPr>
            <p:nvPr/>
          </p:nvPicPr>
          <p:blipFill>
            <a:blip r:embed="rId4"/>
            <a:stretch>
              <a:fillRect/>
            </a:stretch>
          </p:blipFill>
          <p:spPr>
            <a:xfrm>
              <a:off x="10441354" y="38127"/>
              <a:ext cx="1711568" cy="1711568"/>
            </a:xfrm>
            <a:prstGeom prst="rect">
              <a:avLst/>
            </a:prstGeom>
          </p:spPr>
        </p:pic>
        <p:pic>
          <p:nvPicPr>
            <p:cNvPr id="13" name="Graphic 4" descr="Link">
              <a:extLst>
                <a:ext uri="{FF2B5EF4-FFF2-40B4-BE49-F238E27FC236}">
                  <a16:creationId xmlns:a16="http://schemas.microsoft.com/office/drawing/2014/main" id="{37CBA953-501D-41BE-BAF5-033C7AE404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725639" y="322412"/>
              <a:ext cx="1142998" cy="1142998"/>
            </a:xfrm>
            <a:prstGeom prst="rect">
              <a:avLst/>
            </a:prstGeom>
          </p:spPr>
        </p:pic>
      </p:grpSp>
      <p:pic>
        <p:nvPicPr>
          <p:cNvPr id="4" name="Picture 3"/>
          <p:cNvPicPr>
            <a:picLocks noChangeAspect="1"/>
          </p:cNvPicPr>
          <p:nvPr/>
        </p:nvPicPr>
        <p:blipFill>
          <a:blip r:embed="rId7"/>
          <a:stretch>
            <a:fillRect/>
          </a:stretch>
        </p:blipFill>
        <p:spPr>
          <a:xfrm>
            <a:off x="4990751" y="2694487"/>
            <a:ext cx="4033058" cy="1702649"/>
          </a:xfrm>
          <a:prstGeom prst="rect">
            <a:avLst/>
          </a:prstGeom>
        </p:spPr>
      </p:pic>
    </p:spTree>
    <p:extLst>
      <p:ext uri="{BB962C8B-B14F-4D97-AF65-F5344CB8AC3E}">
        <p14:creationId xmlns:p14="http://schemas.microsoft.com/office/powerpoint/2010/main" val="4046004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1052" r="6666"/>
          <a:stretch/>
        </p:blipFill>
        <p:spPr>
          <a:xfrm>
            <a:off x="1246478" y="1332497"/>
            <a:ext cx="6400800" cy="4060658"/>
          </a:xfrm>
          <a:prstGeom prst="rect">
            <a:avLst/>
          </a:prstGeom>
        </p:spPr>
      </p:pic>
      <p:sp>
        <p:nvSpPr>
          <p:cNvPr id="5" name="Oval Callout 4"/>
          <p:cNvSpPr/>
          <p:nvPr/>
        </p:nvSpPr>
        <p:spPr>
          <a:xfrm>
            <a:off x="3278606" y="1332497"/>
            <a:ext cx="2051384" cy="866275"/>
          </a:xfrm>
          <a:prstGeom prst="wedgeEllipseCallout">
            <a:avLst>
              <a:gd name="adj1" fmla="val 85851"/>
              <a:gd name="adj2" fmla="val 88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Are We Good?</a:t>
            </a:r>
          </a:p>
        </p:txBody>
      </p:sp>
      <p:sp>
        <p:nvSpPr>
          <p:cNvPr id="6" name="Oval Callout 5"/>
          <p:cNvSpPr/>
          <p:nvPr/>
        </p:nvSpPr>
        <p:spPr>
          <a:xfrm>
            <a:off x="3212432" y="2343149"/>
            <a:ext cx="1743711" cy="1342143"/>
          </a:xfrm>
          <a:prstGeom prst="wedgeEllipseCallout">
            <a:avLst>
              <a:gd name="adj1" fmla="val -90982"/>
              <a:gd name="adj2" fmla="val -28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You Totally Rock!</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pic>
        <p:nvPicPr>
          <p:cNvPr id="8" name="Picture 7"/>
          <p:cNvPicPr>
            <a:picLocks noChangeAspect="1"/>
          </p:cNvPicPr>
          <p:nvPr/>
        </p:nvPicPr>
        <p:blipFill rotWithShape="1">
          <a:blip r:embed="rId5"/>
          <a:srcRect l="278" t="684" r="4068" b="10728"/>
          <a:stretch/>
        </p:blipFill>
        <p:spPr>
          <a:xfrm rot="798043">
            <a:off x="1542128" y="4410955"/>
            <a:ext cx="1398714" cy="443730"/>
          </a:xfrm>
          <a:prstGeom prst="rect">
            <a:avLst/>
          </a:prstGeom>
          <a:ln w="34925">
            <a:solidFill>
              <a:prstClr val="black"/>
            </a:solidFill>
          </a:ln>
        </p:spPr>
      </p:pic>
      <p:pic>
        <p:nvPicPr>
          <p:cNvPr id="9" name="Picture 8" descr="U:\Phil Logsdon Files 2009\Logos\TC horizontal2 (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39221">
            <a:off x="5700268" y="4213754"/>
            <a:ext cx="1008271" cy="449018"/>
          </a:xfrm>
          <a:prstGeom prst="rect">
            <a:avLst/>
          </a:prstGeom>
          <a:noFill/>
          <a:ln>
            <a:noFill/>
          </a:ln>
        </p:spPr>
      </p:pic>
      <p:sp>
        <p:nvSpPr>
          <p:cNvPr id="2" name="TextBox 1"/>
          <p:cNvSpPr txBox="1"/>
          <p:nvPr/>
        </p:nvSpPr>
        <p:spPr>
          <a:xfrm>
            <a:off x="3768364" y="5458375"/>
            <a:ext cx="2644219" cy="507831"/>
          </a:xfrm>
          <a:prstGeom prst="rect">
            <a:avLst/>
          </a:prstGeom>
          <a:noFill/>
        </p:spPr>
        <p:txBody>
          <a:bodyPr wrap="square" rtlCol="0">
            <a:spAutoFit/>
          </a:bodyPr>
          <a:lstStyle/>
          <a:p>
            <a:r>
              <a:rPr lang="en-US" sz="2700" dirty="0">
                <a:solidFill>
                  <a:schemeClr val="accent2">
                    <a:lumMod val="75000"/>
                  </a:schemeClr>
                </a:solidFill>
              </a:rPr>
              <a:t>…Thank You!</a:t>
            </a:r>
            <a:endParaRPr lang="en-US" sz="2700" dirty="0">
              <a:solidFill>
                <a:schemeClr val="accent2">
                  <a:lumMod val="75000"/>
                </a:schemeClr>
              </a:solidFill>
            </a:endParaRPr>
          </a:p>
        </p:txBody>
      </p:sp>
    </p:spTree>
    <p:extLst>
      <p:ext uri="{BB962C8B-B14F-4D97-AF65-F5344CB8AC3E}">
        <p14:creationId xmlns:p14="http://schemas.microsoft.com/office/powerpoint/2010/main" val="358638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267" y="1636926"/>
            <a:ext cx="2120921" cy="2074939"/>
          </a:xfrm>
          <a:prstGeom prst="rect">
            <a:avLst/>
          </a:prstGeom>
        </p:spPr>
      </p:pic>
      <p:sp>
        <p:nvSpPr>
          <p:cNvPr id="2" name="Title 1"/>
          <p:cNvSpPr>
            <a:spLocks noGrp="1"/>
          </p:cNvSpPr>
          <p:nvPr>
            <p:ph type="title"/>
          </p:nvPr>
        </p:nvSpPr>
        <p:spPr>
          <a:xfrm>
            <a:off x="2325569" y="1045930"/>
            <a:ext cx="3368163" cy="994172"/>
          </a:xfrm>
        </p:spPr>
        <p:txBody>
          <a:bodyPr>
            <a:normAutofit fontScale="90000"/>
          </a:bodyPr>
          <a:lstStyle/>
          <a:p>
            <a:r>
              <a:rPr lang="en-US" b="1" dirty="0">
                <a:solidFill>
                  <a:srgbClr val="0070C0"/>
                </a:solidFill>
              </a:rPr>
              <a:t>2017 Audit of CE’s</a:t>
            </a:r>
          </a:p>
        </p:txBody>
      </p:sp>
      <p:sp>
        <p:nvSpPr>
          <p:cNvPr id="3" name="Content Placeholder 2"/>
          <p:cNvSpPr>
            <a:spLocks noGrp="1"/>
          </p:cNvSpPr>
          <p:nvPr>
            <p:ph idx="1"/>
          </p:nvPr>
        </p:nvSpPr>
        <p:spPr>
          <a:xfrm>
            <a:off x="586961" y="2040102"/>
            <a:ext cx="5901763" cy="3263504"/>
          </a:xfrm>
        </p:spPr>
        <p:txBody>
          <a:bodyPr>
            <a:normAutofit fontScale="92500" lnSpcReduction="10000"/>
          </a:bodyPr>
          <a:lstStyle/>
          <a:p>
            <a:r>
              <a:rPr lang="en-US" sz="3000" dirty="0"/>
              <a:t>Identified Problems With:</a:t>
            </a:r>
          </a:p>
          <a:p>
            <a:pPr lvl="1"/>
            <a:r>
              <a:rPr lang="en-US" sz="2400" dirty="0"/>
              <a:t>Purpose </a:t>
            </a:r>
            <a:r>
              <a:rPr lang="en-US" sz="2400" dirty="0"/>
              <a:t>and </a:t>
            </a:r>
            <a:r>
              <a:rPr lang="en-US" sz="2400" dirty="0"/>
              <a:t>Need</a:t>
            </a:r>
          </a:p>
          <a:p>
            <a:pPr lvl="1"/>
            <a:r>
              <a:rPr lang="en-US" sz="2400" dirty="0"/>
              <a:t>Documentation </a:t>
            </a:r>
            <a:r>
              <a:rPr lang="en-US" sz="2400" dirty="0"/>
              <a:t>of Comments and </a:t>
            </a:r>
            <a:r>
              <a:rPr lang="en-US" sz="2400" dirty="0"/>
              <a:t>Coordination</a:t>
            </a:r>
          </a:p>
          <a:p>
            <a:pPr lvl="1"/>
            <a:r>
              <a:rPr lang="en-US" sz="2400" dirty="0"/>
              <a:t>Identifying </a:t>
            </a:r>
            <a:r>
              <a:rPr lang="en-US" sz="2400" dirty="0"/>
              <a:t>Commitments &amp; </a:t>
            </a:r>
            <a:r>
              <a:rPr lang="en-US" sz="2400" dirty="0"/>
              <a:t>Mitigation</a:t>
            </a:r>
          </a:p>
          <a:p>
            <a:pPr lvl="1"/>
            <a:r>
              <a:rPr lang="en-US" sz="2400" dirty="0"/>
              <a:t> </a:t>
            </a:r>
            <a:r>
              <a:rPr lang="en-US" sz="2400" dirty="0"/>
              <a:t>Specific documentation for each subject </a:t>
            </a:r>
            <a:r>
              <a:rPr lang="en-US" sz="2400" dirty="0"/>
              <a:t>matter</a:t>
            </a:r>
          </a:p>
          <a:p>
            <a:pPr lvl="1"/>
            <a:r>
              <a:rPr lang="en-US" sz="2400" dirty="0"/>
              <a:t>Missing signatures</a:t>
            </a:r>
            <a:endParaRPr lang="en-US" sz="2400" dirty="0"/>
          </a:p>
        </p:txBody>
      </p:sp>
      <p:pic>
        <p:nvPicPr>
          <p:cNvPr id="5" name="Picture 4"/>
          <p:cNvPicPr>
            <a:picLocks noChangeAspect="1"/>
          </p:cNvPicPr>
          <p:nvPr/>
        </p:nvPicPr>
        <p:blipFill rotWithShape="1">
          <a:blip r:embed="rId4"/>
          <a:srcRect l="278" t="684" r="4068" b="10728"/>
          <a:stretch/>
        </p:blipFill>
        <p:spPr>
          <a:xfrm>
            <a:off x="6985263" y="965354"/>
            <a:ext cx="2035694" cy="645806"/>
          </a:xfrm>
          <a:prstGeom prst="rect">
            <a:avLst/>
          </a:prstGeom>
          <a:ln w="34925">
            <a:solidFill>
              <a:prstClr val="black"/>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3" y="857250"/>
            <a:ext cx="1574861" cy="1157087"/>
          </a:xfrm>
          <a:prstGeom prst="rect">
            <a:avLst/>
          </a:prstGeom>
        </p:spPr>
      </p:pic>
    </p:spTree>
    <p:extLst>
      <p:ext uri="{BB962C8B-B14F-4D97-AF65-F5344CB8AC3E}">
        <p14:creationId xmlns:p14="http://schemas.microsoft.com/office/powerpoint/2010/main" val="1384642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62" y="2116229"/>
            <a:ext cx="7999961" cy="2505024"/>
          </a:xfrm>
        </p:spPr>
        <p:txBody>
          <a:bodyPr>
            <a:normAutofit fontScale="92500" lnSpcReduction="10000"/>
          </a:bodyPr>
          <a:lstStyle/>
          <a:p>
            <a:pPr lvl="1"/>
            <a:r>
              <a:rPr lang="en-US" sz="2400" dirty="0"/>
              <a:t>It’s an </a:t>
            </a:r>
            <a:r>
              <a:rPr lang="en-US" sz="2400" b="1" i="1" dirty="0"/>
              <a:t>Analysis</a:t>
            </a:r>
            <a:r>
              <a:rPr lang="en-US" sz="2400" dirty="0"/>
              <a:t>, not just a description</a:t>
            </a:r>
          </a:p>
          <a:p>
            <a:pPr lvl="1"/>
            <a:r>
              <a:rPr lang="en-US" sz="2400" b="1" i="1" dirty="0"/>
              <a:t>All</a:t>
            </a:r>
            <a:r>
              <a:rPr lang="en-US" sz="2400" dirty="0"/>
              <a:t> Alternatives mentioned in CE and/or </a:t>
            </a:r>
            <a:r>
              <a:rPr lang="en-US" sz="2400" dirty="0"/>
              <a:t>Design Executive Summary (DES) </a:t>
            </a:r>
            <a:r>
              <a:rPr lang="en-US" sz="2400" dirty="0"/>
              <a:t>need to be discussed</a:t>
            </a:r>
          </a:p>
          <a:p>
            <a:pPr lvl="1"/>
            <a:r>
              <a:rPr lang="en-US" sz="2400" dirty="0"/>
              <a:t>Reasons for elimination need to be identified</a:t>
            </a:r>
          </a:p>
          <a:p>
            <a:pPr lvl="1"/>
            <a:r>
              <a:rPr lang="en-US" sz="2400" dirty="0"/>
              <a:t>Reasons for selection must be clearly indicated</a:t>
            </a:r>
          </a:p>
          <a:p>
            <a:pPr lvl="1"/>
            <a:r>
              <a:rPr lang="en-US" sz="2400" dirty="0"/>
              <a:t>Provide exhibits if carried beyond conceptual stage</a:t>
            </a:r>
          </a:p>
          <a:p>
            <a:endParaRPr lang="en-US" dirty="0"/>
          </a:p>
        </p:txBody>
      </p:sp>
      <p:pic>
        <p:nvPicPr>
          <p:cNvPr id="6" name="Picture 5"/>
          <p:cNvPicPr>
            <a:picLocks noChangeAspect="1"/>
          </p:cNvPicPr>
          <p:nvPr/>
        </p:nvPicPr>
        <p:blipFill rotWithShape="1">
          <a:blip r:embed="rId3"/>
          <a:srcRect t="17580"/>
          <a:stretch/>
        </p:blipFill>
        <p:spPr>
          <a:xfrm>
            <a:off x="512716" y="4685031"/>
            <a:ext cx="6444266" cy="1124165"/>
          </a:xfrm>
          <a:prstGeom prst="rect">
            <a:avLst/>
          </a:prstGeom>
        </p:spPr>
      </p:pic>
      <p:sp>
        <p:nvSpPr>
          <p:cNvPr id="7" name="Rectangle 6"/>
          <p:cNvSpPr/>
          <p:nvPr/>
        </p:nvSpPr>
        <p:spPr>
          <a:xfrm>
            <a:off x="989814" y="942100"/>
            <a:ext cx="6083823" cy="1015663"/>
          </a:xfrm>
          <a:prstGeom prst="rect">
            <a:avLst/>
          </a:prstGeom>
        </p:spPr>
        <p:txBody>
          <a:bodyPr wrap="square">
            <a:spAutoFit/>
          </a:bodyPr>
          <a:lstStyle/>
          <a:p>
            <a:pPr algn="ctr"/>
            <a:r>
              <a:rPr lang="en-US" sz="3000" b="1" dirty="0">
                <a:solidFill>
                  <a:srgbClr val="0070C0"/>
                </a:solidFill>
              </a:rPr>
              <a:t>2017 </a:t>
            </a:r>
            <a:r>
              <a:rPr lang="en-US" sz="3000" b="1" dirty="0">
                <a:solidFill>
                  <a:srgbClr val="0070C0"/>
                </a:solidFill>
              </a:rPr>
              <a:t>Audit - </a:t>
            </a:r>
            <a:r>
              <a:rPr lang="en-US" sz="3000" b="1" dirty="0">
                <a:solidFill>
                  <a:srgbClr val="0070C0"/>
                </a:solidFill>
                <a:latin typeface="+mj-lt"/>
              </a:rPr>
              <a:t>Alternatives Analysis </a:t>
            </a:r>
            <a:r>
              <a:rPr lang="en-US" sz="3000" b="1" dirty="0">
                <a:solidFill>
                  <a:srgbClr val="0070C0"/>
                </a:solidFill>
                <a:latin typeface="+mj-lt"/>
              </a:rPr>
              <a:t>in the DES</a:t>
            </a:r>
          </a:p>
        </p:txBody>
      </p:sp>
      <p:pic>
        <p:nvPicPr>
          <p:cNvPr id="8" name="Picture 7"/>
          <p:cNvPicPr>
            <a:picLocks noChangeAspect="1"/>
          </p:cNvPicPr>
          <p:nvPr/>
        </p:nvPicPr>
        <p:blipFill rotWithShape="1">
          <a:blip r:embed="rId4"/>
          <a:srcRect l="278" t="684" r="4068" b="10728"/>
          <a:stretch/>
        </p:blipFill>
        <p:spPr>
          <a:xfrm>
            <a:off x="7073165" y="987715"/>
            <a:ext cx="1990707" cy="631535"/>
          </a:xfrm>
          <a:prstGeom prst="rect">
            <a:avLst/>
          </a:prstGeom>
          <a:ln w="34925">
            <a:solidFill>
              <a:prstClr val="black"/>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2" y="857250"/>
            <a:ext cx="1581932" cy="1162282"/>
          </a:xfrm>
          <a:prstGeom prst="rect">
            <a:avLst/>
          </a:prstGeom>
        </p:spPr>
      </p:pic>
    </p:spTree>
    <p:extLst>
      <p:ext uri="{BB962C8B-B14F-4D97-AF65-F5344CB8AC3E}">
        <p14:creationId xmlns:p14="http://schemas.microsoft.com/office/powerpoint/2010/main" val="2302392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58" y="1063257"/>
            <a:ext cx="4975737" cy="722672"/>
          </a:xfrm>
        </p:spPr>
        <p:txBody>
          <a:bodyPr>
            <a:normAutofit fontScale="90000"/>
          </a:bodyPr>
          <a:lstStyle/>
          <a:p>
            <a:r>
              <a:rPr lang="en-US" b="1" dirty="0" smtClean="0">
                <a:solidFill>
                  <a:srgbClr val="0070C0"/>
                </a:solidFill>
              </a:rPr>
              <a:t>Highway Design </a:t>
            </a:r>
            <a:br>
              <a:rPr lang="en-US" b="1" dirty="0" smtClean="0">
                <a:solidFill>
                  <a:srgbClr val="0070C0"/>
                </a:solidFill>
              </a:rPr>
            </a:br>
            <a:r>
              <a:rPr lang="en-US" b="1" dirty="0" smtClean="0">
                <a:solidFill>
                  <a:srgbClr val="0070C0"/>
                </a:solidFill>
              </a:rPr>
              <a:t>Guidance </a:t>
            </a:r>
            <a:r>
              <a:rPr lang="en-US" b="1" dirty="0">
                <a:solidFill>
                  <a:srgbClr val="0070C0"/>
                </a:solidFill>
              </a:rPr>
              <a:t>Manual (2017</a:t>
            </a:r>
            <a:r>
              <a:rPr lang="en-US" b="1" dirty="0" smtClean="0">
                <a:solidFill>
                  <a:srgbClr val="0070C0"/>
                </a:solidFill>
              </a:rPr>
              <a:t>)</a:t>
            </a:r>
            <a:endParaRPr lang="en-US" sz="3000" b="1" i="1" dirty="0">
              <a:solidFill>
                <a:srgbClr val="0070C0"/>
              </a:solidFill>
            </a:endParaRPr>
          </a:p>
        </p:txBody>
      </p:sp>
      <p:sp>
        <p:nvSpPr>
          <p:cNvPr id="3" name="Content Placeholder 2"/>
          <p:cNvSpPr>
            <a:spLocks noGrp="1"/>
          </p:cNvSpPr>
          <p:nvPr>
            <p:ph idx="1"/>
          </p:nvPr>
        </p:nvSpPr>
        <p:spPr>
          <a:xfrm>
            <a:off x="339231" y="2109201"/>
            <a:ext cx="6506186" cy="3435398"/>
          </a:xfrm>
        </p:spPr>
        <p:txBody>
          <a:bodyPr>
            <a:normAutofit fontScale="92500"/>
          </a:bodyPr>
          <a:lstStyle/>
          <a:p>
            <a:r>
              <a:rPr lang="en-US" sz="2100" i="1" dirty="0"/>
              <a:t>Section </a:t>
            </a:r>
            <a:r>
              <a:rPr lang="en-US" sz="2100" i="1" dirty="0"/>
              <a:t>203.6:</a:t>
            </a:r>
            <a:r>
              <a:rPr lang="en-US" sz="2100" dirty="0"/>
              <a:t> </a:t>
            </a:r>
            <a:r>
              <a:rPr lang="en-US" sz="2100" dirty="0"/>
              <a:t>T</a:t>
            </a:r>
            <a:r>
              <a:rPr lang="en-US" sz="2100" dirty="0"/>
              <a:t>he DES</a:t>
            </a:r>
          </a:p>
          <a:p>
            <a:r>
              <a:rPr lang="en-US" sz="2100" dirty="0"/>
              <a:t>Record of engineering decisions related to the project</a:t>
            </a:r>
          </a:p>
          <a:p>
            <a:r>
              <a:rPr lang="en-US" sz="2100" dirty="0"/>
              <a:t>No distinction between state-funded vs. federally-funded</a:t>
            </a:r>
          </a:p>
          <a:p>
            <a:r>
              <a:rPr lang="en-US" sz="2100" i="1" dirty="0">
                <a:solidFill>
                  <a:srgbClr val="FF0000"/>
                </a:solidFill>
              </a:rPr>
              <a:t>Contains rationale concerning the identification of the preferred alternative </a:t>
            </a:r>
            <a:r>
              <a:rPr lang="en-US" sz="2100" dirty="0"/>
              <a:t>and requested design exceptions</a:t>
            </a:r>
          </a:p>
          <a:p>
            <a:r>
              <a:rPr lang="en-US" sz="2100" dirty="0"/>
              <a:t>Used by the Division of Highway Design to determine if design exceptions can be approved</a:t>
            </a:r>
          </a:p>
        </p:txBody>
      </p:sp>
      <p:pic>
        <p:nvPicPr>
          <p:cNvPr id="4" name="Picture 3"/>
          <p:cNvPicPr>
            <a:picLocks noChangeAspect="1"/>
          </p:cNvPicPr>
          <p:nvPr/>
        </p:nvPicPr>
        <p:blipFill>
          <a:blip r:embed="rId3"/>
          <a:stretch>
            <a:fillRect/>
          </a:stretch>
        </p:blipFill>
        <p:spPr>
          <a:xfrm>
            <a:off x="6315429" y="857251"/>
            <a:ext cx="2828572" cy="11346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1"/>
            <a:ext cx="1703976" cy="1251950"/>
          </a:xfrm>
          <a:prstGeom prst="rect">
            <a:avLst/>
          </a:prstGeom>
        </p:spPr>
      </p:pic>
    </p:spTree>
    <p:extLst>
      <p:ext uri="{BB962C8B-B14F-4D97-AF65-F5344CB8AC3E}">
        <p14:creationId xmlns:p14="http://schemas.microsoft.com/office/powerpoint/2010/main" val="35914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48994" y="910440"/>
            <a:ext cx="2828572" cy="1134686"/>
          </a:xfrm>
          <a:prstGeom prst="rect">
            <a:avLst/>
          </a:prstGeom>
        </p:spPr>
      </p:pic>
      <p:sp>
        <p:nvSpPr>
          <p:cNvPr id="2" name="Title 1"/>
          <p:cNvSpPr>
            <a:spLocks noGrp="1"/>
          </p:cNvSpPr>
          <p:nvPr>
            <p:ph type="title"/>
          </p:nvPr>
        </p:nvSpPr>
        <p:spPr>
          <a:xfrm>
            <a:off x="1908928" y="1022910"/>
            <a:ext cx="4864232" cy="1092819"/>
          </a:xfrm>
        </p:spPr>
        <p:txBody>
          <a:bodyPr>
            <a:normAutofit fontScale="90000"/>
          </a:bodyPr>
          <a:lstStyle/>
          <a:p>
            <a:r>
              <a:rPr lang="en-US" b="1" dirty="0" smtClean="0">
                <a:solidFill>
                  <a:srgbClr val="0070C0"/>
                </a:solidFill>
              </a:rPr>
              <a:t>Guidance Manual</a:t>
            </a:r>
            <a:br>
              <a:rPr lang="en-US" b="1" dirty="0" smtClean="0">
                <a:solidFill>
                  <a:srgbClr val="0070C0"/>
                </a:solidFill>
              </a:rPr>
            </a:br>
            <a:r>
              <a:rPr lang="en-US" sz="3000" b="1" i="1" dirty="0">
                <a:solidFill>
                  <a:srgbClr val="0070C0"/>
                </a:solidFill>
              </a:rPr>
              <a:t>(continued)</a:t>
            </a:r>
            <a:endParaRPr lang="en-US" sz="3000" b="1" i="1" dirty="0">
              <a:solidFill>
                <a:srgbClr val="0070C0"/>
              </a:solidFill>
            </a:endParaRPr>
          </a:p>
        </p:txBody>
      </p:sp>
      <p:sp>
        <p:nvSpPr>
          <p:cNvPr id="3" name="Content Placeholder 2"/>
          <p:cNvSpPr>
            <a:spLocks noGrp="1"/>
          </p:cNvSpPr>
          <p:nvPr>
            <p:ph idx="1"/>
          </p:nvPr>
        </p:nvSpPr>
        <p:spPr>
          <a:xfrm>
            <a:off x="628650" y="2737247"/>
            <a:ext cx="6065765" cy="2838811"/>
          </a:xfrm>
        </p:spPr>
        <p:txBody>
          <a:bodyPr>
            <a:normAutofit/>
          </a:bodyPr>
          <a:lstStyle/>
          <a:p>
            <a:r>
              <a:rPr lang="en-US" sz="2100" i="1" dirty="0">
                <a:solidFill>
                  <a:srgbClr val="FF0000"/>
                </a:solidFill>
              </a:rPr>
              <a:t>DES is used by Division of Environmental Analysis to determine environmental actions that may be required.</a:t>
            </a:r>
          </a:p>
          <a:p>
            <a:r>
              <a:rPr lang="en-US" sz="2100" i="1" dirty="0">
                <a:solidFill>
                  <a:srgbClr val="FF0000"/>
                </a:solidFill>
              </a:rPr>
              <a:t>DES should fully document the rationale and all pertinent information used when making design decisions</a:t>
            </a:r>
          </a:p>
          <a:p>
            <a:r>
              <a:rPr lang="en-US" sz="2100" dirty="0"/>
              <a:t>Should be submitted after the PL&amp;G</a:t>
            </a:r>
            <a:endParaRPr lang="en-US" sz="21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1" y="857250"/>
            <a:ext cx="1597843" cy="1173972"/>
          </a:xfrm>
          <a:prstGeom prst="rect">
            <a:avLst/>
          </a:prstGeom>
        </p:spPr>
      </p:pic>
    </p:spTree>
    <p:extLst>
      <p:ext uri="{BB962C8B-B14F-4D97-AF65-F5344CB8AC3E}">
        <p14:creationId xmlns:p14="http://schemas.microsoft.com/office/powerpoint/2010/main" val="2158305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3" y="857250"/>
            <a:ext cx="1638492" cy="1203838"/>
          </a:xfrm>
          <a:prstGeom prst="rect">
            <a:avLst/>
          </a:prstGeom>
        </p:spPr>
      </p:pic>
      <p:sp>
        <p:nvSpPr>
          <p:cNvPr id="2" name="Title 1"/>
          <p:cNvSpPr>
            <a:spLocks noGrp="1"/>
          </p:cNvSpPr>
          <p:nvPr>
            <p:ph type="title"/>
          </p:nvPr>
        </p:nvSpPr>
        <p:spPr>
          <a:xfrm>
            <a:off x="1023205" y="1000654"/>
            <a:ext cx="6553814" cy="994172"/>
          </a:xfrm>
        </p:spPr>
        <p:txBody>
          <a:bodyPr>
            <a:normAutofit fontScale="90000"/>
          </a:bodyPr>
          <a:lstStyle/>
          <a:p>
            <a:pPr algn="ctr"/>
            <a:r>
              <a:rPr lang="en-US" b="1" dirty="0" smtClean="0">
                <a:solidFill>
                  <a:srgbClr val="0070C0"/>
                </a:solidFill>
              </a:rPr>
              <a:t>DES Summary Form </a:t>
            </a:r>
            <a:br>
              <a:rPr lang="en-US" b="1" dirty="0" smtClean="0">
                <a:solidFill>
                  <a:srgbClr val="0070C0"/>
                </a:solidFill>
              </a:rPr>
            </a:br>
            <a:r>
              <a:rPr lang="en-US" sz="2400" b="1" dirty="0">
                <a:solidFill>
                  <a:srgbClr val="0070C0"/>
                </a:solidFill>
              </a:rPr>
              <a:t>(Exhibit 200-09)</a:t>
            </a:r>
            <a:endParaRPr lang="en-US" sz="2400" b="1" dirty="0">
              <a:solidFill>
                <a:srgbClr val="0070C0"/>
              </a:solidFill>
            </a:endParaRPr>
          </a:p>
        </p:txBody>
      </p:sp>
      <p:pic>
        <p:nvPicPr>
          <p:cNvPr id="4" name="Content Placeholder 3"/>
          <p:cNvPicPr>
            <a:picLocks noGrp="1" noChangeAspect="1"/>
          </p:cNvPicPr>
          <p:nvPr>
            <p:ph idx="1"/>
          </p:nvPr>
        </p:nvPicPr>
        <p:blipFill>
          <a:blip r:embed="rId4"/>
          <a:stretch>
            <a:fillRect/>
          </a:stretch>
        </p:blipFill>
        <p:spPr>
          <a:xfrm>
            <a:off x="177496" y="1994826"/>
            <a:ext cx="4122617" cy="3701410"/>
          </a:xfrm>
          <a:prstGeom prst="rect">
            <a:avLst/>
          </a:prstGeom>
        </p:spPr>
      </p:pic>
      <p:pic>
        <p:nvPicPr>
          <p:cNvPr id="5" name="Content Placeholder 3"/>
          <p:cNvPicPr>
            <a:picLocks noChangeAspect="1"/>
          </p:cNvPicPr>
          <p:nvPr/>
        </p:nvPicPr>
        <p:blipFill>
          <a:blip r:embed="rId5"/>
          <a:stretch>
            <a:fillRect/>
          </a:stretch>
        </p:blipFill>
        <p:spPr>
          <a:xfrm>
            <a:off x="4356738" y="1994826"/>
            <a:ext cx="3738901" cy="3756289"/>
          </a:xfrm>
          <a:prstGeom prst="rect">
            <a:avLst/>
          </a:prstGeom>
        </p:spPr>
      </p:pic>
      <p:pic>
        <p:nvPicPr>
          <p:cNvPr id="6" name="Picture 5"/>
          <p:cNvPicPr>
            <a:picLocks noChangeAspect="1"/>
          </p:cNvPicPr>
          <p:nvPr/>
        </p:nvPicPr>
        <p:blipFill>
          <a:blip r:embed="rId6"/>
          <a:stretch>
            <a:fillRect/>
          </a:stretch>
        </p:blipFill>
        <p:spPr>
          <a:xfrm>
            <a:off x="6315429" y="860140"/>
            <a:ext cx="2828572" cy="1134686"/>
          </a:xfrm>
          <a:prstGeom prst="rect">
            <a:avLst/>
          </a:prstGeom>
        </p:spPr>
      </p:pic>
    </p:spTree>
    <p:extLst>
      <p:ext uri="{BB962C8B-B14F-4D97-AF65-F5344CB8AC3E}">
        <p14:creationId xmlns:p14="http://schemas.microsoft.com/office/powerpoint/2010/main" val="3013336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012" y="1122100"/>
            <a:ext cx="3754394" cy="994172"/>
          </a:xfrm>
        </p:spPr>
        <p:txBody>
          <a:bodyPr>
            <a:normAutofit fontScale="90000"/>
          </a:bodyPr>
          <a:lstStyle/>
          <a:p>
            <a:pPr algn="ctr"/>
            <a:r>
              <a:rPr lang="en-US" dirty="0" smtClean="0"/>
              <a:t>     </a:t>
            </a:r>
            <a:r>
              <a:rPr lang="en-US" b="1" dirty="0" smtClean="0">
                <a:solidFill>
                  <a:srgbClr val="0070C0"/>
                </a:solidFill>
              </a:rPr>
              <a:t>DES Attachments</a:t>
            </a:r>
            <a:endParaRPr lang="en-US" b="1" dirty="0">
              <a:solidFill>
                <a:srgbClr val="0070C0"/>
              </a:solidFill>
            </a:endParaRPr>
          </a:p>
        </p:txBody>
      </p:sp>
      <p:sp>
        <p:nvSpPr>
          <p:cNvPr id="3" name="Content Placeholder 2"/>
          <p:cNvSpPr>
            <a:spLocks noGrp="1"/>
          </p:cNvSpPr>
          <p:nvPr>
            <p:ph idx="1"/>
          </p:nvPr>
        </p:nvSpPr>
        <p:spPr>
          <a:xfrm>
            <a:off x="628650" y="2265780"/>
            <a:ext cx="6185308" cy="3348028"/>
          </a:xfrm>
        </p:spPr>
        <p:txBody>
          <a:bodyPr>
            <a:normAutofit lnSpcReduction="10000"/>
          </a:bodyPr>
          <a:lstStyle/>
          <a:p>
            <a:r>
              <a:rPr lang="en-US" sz="2100" dirty="0"/>
              <a:t>Typical Section (including bridge typical sections)</a:t>
            </a:r>
          </a:p>
          <a:p>
            <a:r>
              <a:rPr lang="en-US" sz="2100" i="1" dirty="0">
                <a:solidFill>
                  <a:srgbClr val="FF0000"/>
                </a:solidFill>
              </a:rPr>
              <a:t>Project location map</a:t>
            </a:r>
          </a:p>
          <a:p>
            <a:r>
              <a:rPr lang="en-US" sz="2100" i="1" dirty="0">
                <a:solidFill>
                  <a:srgbClr val="FF0000"/>
                </a:solidFill>
              </a:rPr>
              <a:t>Project overview and existing conditions</a:t>
            </a:r>
          </a:p>
          <a:p>
            <a:r>
              <a:rPr lang="en-US" sz="2100" i="1" dirty="0">
                <a:solidFill>
                  <a:srgbClr val="FF0000"/>
                </a:solidFill>
              </a:rPr>
              <a:t>Purpose and need statement</a:t>
            </a:r>
            <a:endParaRPr lang="en-US" sz="2100" i="1" dirty="0">
              <a:solidFill>
                <a:srgbClr val="00B0F0"/>
              </a:solidFill>
            </a:endParaRPr>
          </a:p>
          <a:p>
            <a:pPr lvl="0"/>
            <a:r>
              <a:rPr lang="en-US" sz="2100" i="1" dirty="0">
                <a:solidFill>
                  <a:srgbClr val="FF0000"/>
                </a:solidFill>
              </a:rPr>
              <a:t>Description and range of alternatives</a:t>
            </a:r>
            <a:r>
              <a:rPr lang="en-US" sz="2100" dirty="0">
                <a:solidFill>
                  <a:prstClr val="black"/>
                </a:solidFill>
              </a:rPr>
              <a:t> </a:t>
            </a:r>
            <a:r>
              <a:rPr lang="en-US" sz="2100" dirty="0">
                <a:solidFill>
                  <a:prstClr val="black"/>
                </a:solidFill>
              </a:rPr>
              <a:t>with </a:t>
            </a:r>
            <a:r>
              <a:rPr lang="en-US" sz="2100" dirty="0">
                <a:solidFill>
                  <a:prstClr val="black"/>
                </a:solidFill>
              </a:rPr>
              <a:t>respective traffic control schemes, and </a:t>
            </a:r>
            <a:r>
              <a:rPr lang="en-US" sz="2100" i="1" dirty="0">
                <a:solidFill>
                  <a:srgbClr val="FF0000"/>
                </a:solidFill>
              </a:rPr>
              <a:t>environmental</a:t>
            </a:r>
            <a:r>
              <a:rPr lang="en-US" sz="2100" dirty="0">
                <a:solidFill>
                  <a:prstClr val="black"/>
                </a:solidFill>
              </a:rPr>
              <a:t>, utility, and right of way impacts</a:t>
            </a:r>
          </a:p>
          <a:p>
            <a:pPr lvl="1"/>
            <a:endParaRPr lang="en-US" sz="2100" i="1" dirty="0">
              <a:solidFill>
                <a:srgbClr val="00B0F0"/>
              </a:solidFill>
            </a:endParaRPr>
          </a:p>
          <a:p>
            <a:pPr marL="342900" lvl="1" indent="0">
              <a:buNone/>
            </a:pPr>
            <a:endParaRPr lang="en-US" i="1" dirty="0" smtClean="0">
              <a:solidFill>
                <a:srgbClr val="FF0000"/>
              </a:solidFill>
            </a:endParaRPr>
          </a:p>
        </p:txBody>
      </p:sp>
      <p:pic>
        <p:nvPicPr>
          <p:cNvPr id="4" name="Picture 3"/>
          <p:cNvPicPr>
            <a:picLocks noChangeAspect="1"/>
          </p:cNvPicPr>
          <p:nvPr/>
        </p:nvPicPr>
        <p:blipFill>
          <a:blip r:embed="rId3"/>
          <a:stretch>
            <a:fillRect/>
          </a:stretch>
        </p:blipFill>
        <p:spPr>
          <a:xfrm>
            <a:off x="6315429" y="857251"/>
            <a:ext cx="2828572" cy="11346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626995" cy="1195391"/>
          </a:xfrm>
          <a:prstGeom prst="rect">
            <a:avLst/>
          </a:prstGeom>
        </p:spPr>
      </p:pic>
    </p:spTree>
    <p:extLst>
      <p:ext uri="{BB962C8B-B14F-4D97-AF65-F5344CB8AC3E}">
        <p14:creationId xmlns:p14="http://schemas.microsoft.com/office/powerpoint/2010/main" val="1579950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822" y="997765"/>
            <a:ext cx="4619597" cy="994172"/>
          </a:xfrm>
        </p:spPr>
        <p:txBody>
          <a:bodyPr>
            <a:normAutofit fontScale="90000"/>
          </a:bodyPr>
          <a:lstStyle/>
          <a:p>
            <a:pPr algn="ctr"/>
            <a:r>
              <a:rPr lang="en-US" b="1" dirty="0" smtClean="0">
                <a:solidFill>
                  <a:srgbClr val="0070C0"/>
                </a:solidFill>
              </a:rPr>
              <a:t>DES Attachments (continued)</a:t>
            </a:r>
            <a:endParaRPr lang="en-US" b="1" dirty="0">
              <a:solidFill>
                <a:srgbClr val="0070C0"/>
              </a:solidFill>
            </a:endParaRPr>
          </a:p>
        </p:txBody>
      </p:sp>
      <p:sp>
        <p:nvSpPr>
          <p:cNvPr id="3" name="Content Placeholder 2"/>
          <p:cNvSpPr>
            <a:spLocks noGrp="1"/>
          </p:cNvSpPr>
          <p:nvPr>
            <p:ph idx="1"/>
          </p:nvPr>
        </p:nvSpPr>
        <p:spPr>
          <a:xfrm>
            <a:off x="508001" y="2179457"/>
            <a:ext cx="6447501" cy="3497268"/>
          </a:xfrm>
        </p:spPr>
        <p:txBody>
          <a:bodyPr>
            <a:noAutofit/>
          </a:bodyPr>
          <a:lstStyle/>
          <a:p>
            <a:r>
              <a:rPr lang="en-US" sz="1800" dirty="0"/>
              <a:t>Discuss Design Exceptions, Variances &amp; </a:t>
            </a:r>
            <a:r>
              <a:rPr lang="en-US" sz="1800" i="1" dirty="0">
                <a:solidFill>
                  <a:srgbClr val="FF0000"/>
                </a:solidFill>
              </a:rPr>
              <a:t>M</a:t>
            </a:r>
            <a:r>
              <a:rPr lang="en-US" sz="1800" i="1" dirty="0">
                <a:solidFill>
                  <a:srgbClr val="FF0000"/>
                </a:solidFill>
              </a:rPr>
              <a:t>itigation </a:t>
            </a:r>
            <a:r>
              <a:rPr lang="en-US" sz="1800" i="1" dirty="0">
                <a:solidFill>
                  <a:srgbClr val="FF0000"/>
                </a:solidFill>
              </a:rPr>
              <a:t>S</a:t>
            </a:r>
            <a:r>
              <a:rPr lang="en-US" sz="1800" i="1" dirty="0">
                <a:solidFill>
                  <a:srgbClr val="FF0000"/>
                </a:solidFill>
              </a:rPr>
              <a:t>trategies</a:t>
            </a:r>
          </a:p>
          <a:p>
            <a:r>
              <a:rPr lang="en-US" sz="1800" dirty="0"/>
              <a:t>Cost comparison table of alternatives vs. Highway Plan (R, U, and C)</a:t>
            </a:r>
          </a:p>
          <a:p>
            <a:r>
              <a:rPr lang="en-US" sz="1800" dirty="0"/>
              <a:t>Reason for cost overrun (&gt;15% or more)</a:t>
            </a:r>
          </a:p>
          <a:p>
            <a:r>
              <a:rPr lang="en-US" sz="1800" i="1" dirty="0">
                <a:solidFill>
                  <a:srgbClr val="FF0000"/>
                </a:solidFill>
              </a:rPr>
              <a:t>Choice of preferred alternative and reasons for its selection</a:t>
            </a:r>
            <a:endParaRPr lang="en-US" sz="1800" i="1" dirty="0">
              <a:solidFill>
                <a:srgbClr val="00B0F0"/>
              </a:solidFill>
            </a:endParaRPr>
          </a:p>
          <a:p>
            <a:r>
              <a:rPr lang="en-US" sz="1800" dirty="0"/>
              <a:t>Discussion of </a:t>
            </a:r>
            <a:r>
              <a:rPr lang="en-US" sz="1800" dirty="0" err="1"/>
              <a:t>clearzone</a:t>
            </a:r>
            <a:endParaRPr lang="en-US" sz="1800" dirty="0"/>
          </a:p>
          <a:p>
            <a:r>
              <a:rPr lang="en-US" sz="1800" i="1" dirty="0">
                <a:solidFill>
                  <a:srgbClr val="FF0000"/>
                </a:solidFill>
              </a:rPr>
              <a:t>Consideration of bicycle and pedestrian facilities</a:t>
            </a:r>
          </a:p>
          <a:p>
            <a:r>
              <a:rPr lang="en-US" sz="1800" i="1" dirty="0">
                <a:solidFill>
                  <a:srgbClr val="FF0000"/>
                </a:solidFill>
              </a:rPr>
              <a:t>Water-related impacts summary (Exhibit 200-08 in Design Manual)</a:t>
            </a:r>
          </a:p>
        </p:txBody>
      </p:sp>
      <p:pic>
        <p:nvPicPr>
          <p:cNvPr id="4" name="Picture 3"/>
          <p:cNvPicPr>
            <a:picLocks noChangeAspect="1"/>
          </p:cNvPicPr>
          <p:nvPr/>
        </p:nvPicPr>
        <p:blipFill>
          <a:blip r:embed="rId3"/>
          <a:stretch>
            <a:fillRect/>
          </a:stretch>
        </p:blipFill>
        <p:spPr>
          <a:xfrm>
            <a:off x="6315429" y="857251"/>
            <a:ext cx="2828572" cy="11346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3" y="857250"/>
            <a:ext cx="1546581" cy="1136309"/>
          </a:xfrm>
          <a:prstGeom prst="rect">
            <a:avLst/>
          </a:prstGeom>
        </p:spPr>
      </p:pic>
    </p:spTree>
    <p:extLst>
      <p:ext uri="{BB962C8B-B14F-4D97-AF65-F5344CB8AC3E}">
        <p14:creationId xmlns:p14="http://schemas.microsoft.com/office/powerpoint/2010/main" val="3342268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47a5aad-adfb-4dac-9d3f-47090e67d565">2018</Year>
    <Day xmlns="b47a5aad-adfb-4dac-9d3f-47090e67d565">Wednesday</Day>
    <Speakers xmlns="b47a5aad-adfb-4dac-9d3f-47090e67d565">Phil Logsdon, Mitch Green, Karen Mynhier</Speakers>
    <Section xmlns="b47a5aad-adfb-4dac-9d3f-47090e67d565">Environmental</Section>
  </documentManagement>
</p:properties>
</file>

<file path=customXml/itemProps1.xml><?xml version="1.0" encoding="utf-8"?>
<ds:datastoreItem xmlns:ds="http://schemas.openxmlformats.org/officeDocument/2006/customXml" ds:itemID="{438FC5EC-DDDA-4BEF-AE94-94655E8AD617}"/>
</file>

<file path=customXml/itemProps2.xml><?xml version="1.0" encoding="utf-8"?>
<ds:datastoreItem xmlns:ds="http://schemas.openxmlformats.org/officeDocument/2006/customXml" ds:itemID="{5889DDE0-BDDA-44A1-BC41-F124F185255B}"/>
</file>

<file path=customXml/itemProps3.xml><?xml version="1.0" encoding="utf-8"?>
<ds:datastoreItem xmlns:ds="http://schemas.openxmlformats.org/officeDocument/2006/customXml" ds:itemID="{B6863164-669D-4336-B274-2F41EFBCC808}"/>
</file>

<file path=docProps/app.xml><?xml version="1.0" encoding="utf-8"?>
<Properties xmlns="http://schemas.openxmlformats.org/officeDocument/2006/extended-properties" xmlns:vt="http://schemas.openxmlformats.org/officeDocument/2006/docPropsVTypes">
  <Template>Facet</Template>
  <TotalTime>3435</TotalTime>
  <Words>3397</Words>
  <Application>Microsoft Office PowerPoint</Application>
  <PresentationFormat>On-screen Show (4:3)</PresentationFormat>
  <Paragraphs>311</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Times New Roman</vt:lpstr>
      <vt:lpstr>Trebuchet MS</vt:lpstr>
      <vt:lpstr>Wingdings</vt:lpstr>
      <vt:lpstr>Wingdings 3</vt:lpstr>
      <vt:lpstr>Facet</vt:lpstr>
      <vt:lpstr>DES CSI: Aiding NEPA Decisions</vt:lpstr>
      <vt:lpstr>DES CSI: Aiding NEPA Decisions</vt:lpstr>
      <vt:lpstr>2017 Audit of CE’s</vt:lpstr>
      <vt:lpstr>PowerPoint Presentation</vt:lpstr>
      <vt:lpstr>Highway Design  Guidance Manual (2017)</vt:lpstr>
      <vt:lpstr>Guidance Manual (continued)</vt:lpstr>
      <vt:lpstr>DES Summary Form  (Exhibit 200-09)</vt:lpstr>
      <vt:lpstr>     DES Attachments</vt:lpstr>
      <vt:lpstr>DES Attachments (continued)</vt:lpstr>
      <vt:lpstr>DES Approval Process</vt:lpstr>
      <vt:lpstr>PowerPoint Presentation</vt:lpstr>
      <vt:lpstr>Example – Alternatives Analysis</vt:lpstr>
      <vt:lpstr>Example - No Build Alternative</vt:lpstr>
      <vt:lpstr>Example –  Recommended Alternative</vt:lpstr>
      <vt:lpstr>Example - Comments  from CE Review</vt:lpstr>
      <vt:lpstr>Example - Alternatives Eliminated</vt:lpstr>
      <vt:lpstr>Travel Time Analysis from PL&amp;G</vt:lpstr>
      <vt:lpstr>The 2013 Traffic Analyst  Was Consulted</vt:lpstr>
      <vt:lpstr>This Data was then combined with the PL&amp;G Travel Time Data</vt:lpstr>
      <vt:lpstr>Example - Selected Alternative</vt:lpstr>
      <vt:lpstr>Success! CE Approved!</vt:lpstr>
      <vt:lpstr>KY 7 DES</vt:lpstr>
      <vt:lpstr>KY 7 DES</vt:lpstr>
      <vt:lpstr>KY 7 DES</vt:lpstr>
      <vt:lpstr>KY 7 DES</vt:lpstr>
      <vt:lpstr>KY 7 DES</vt:lpstr>
      <vt:lpstr>KY 7 DES</vt:lpstr>
      <vt:lpstr>Resources &amp; Best Practices</vt:lpstr>
      <vt:lpstr>PowerPoint Presentation</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CSI</dc:title>
  <dc:creator>Phil Logsdon;Karen Mynhier;Mitch Green</dc:creator>
  <cp:lastModifiedBy>Design</cp:lastModifiedBy>
  <cp:revision>31</cp:revision>
  <dcterms:created xsi:type="dcterms:W3CDTF">2018-08-08T14:17:01Z</dcterms:created>
  <dcterms:modified xsi:type="dcterms:W3CDTF">2018-09-05T11:09:41Z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